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86" r:id="rId4"/>
    <p:sldId id="288" r:id="rId5"/>
    <p:sldId id="287" r:id="rId6"/>
    <p:sldId id="263" r:id="rId7"/>
    <p:sldId id="264" r:id="rId8"/>
    <p:sldId id="266" r:id="rId9"/>
    <p:sldId id="261" r:id="rId10"/>
    <p:sldId id="289" r:id="rId11"/>
    <p:sldId id="305" r:id="rId12"/>
    <p:sldId id="294" r:id="rId13"/>
    <p:sldId id="296" r:id="rId14"/>
    <p:sldId id="297" r:id="rId15"/>
    <p:sldId id="298" r:id="rId16"/>
    <p:sldId id="306" r:id="rId17"/>
    <p:sldId id="290" r:id="rId18"/>
    <p:sldId id="299" r:id="rId19"/>
    <p:sldId id="295" r:id="rId20"/>
    <p:sldId id="301" r:id="rId21"/>
    <p:sldId id="300" r:id="rId22"/>
    <p:sldId id="291" r:id="rId23"/>
    <p:sldId id="293" r:id="rId24"/>
    <p:sldId id="303" r:id="rId25"/>
    <p:sldId id="267" r:id="rId26"/>
    <p:sldId id="292" r:id="rId27"/>
    <p:sldId id="304" r:id="rId28"/>
    <p:sldId id="269" r:id="rId29"/>
    <p:sldId id="259" r:id="rId30"/>
    <p:sldId id="270" r:id="rId31"/>
    <p:sldId id="271" r:id="rId32"/>
    <p:sldId id="272" r:id="rId33"/>
    <p:sldId id="273" r:id="rId34"/>
    <p:sldId id="28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2444-CB6F-4947-BE42-96D7B5319E0F}" type="datetimeFigureOut">
              <a:rPr lang="en-US" smtClean="0"/>
              <a:t>21-Jul-15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B3592-8DF2-43B5-BDF9-5A0849BCC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7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2444-CB6F-4947-BE42-96D7B5319E0F}" type="datetimeFigureOut">
              <a:rPr lang="en-US" smtClean="0"/>
              <a:t>21-Jul-15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B3592-8DF2-43B5-BDF9-5A0849BCC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2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2444-CB6F-4947-BE42-96D7B5319E0F}" type="datetimeFigureOut">
              <a:rPr lang="en-US" smtClean="0"/>
              <a:t>21-Jul-15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B3592-8DF2-43B5-BDF9-5A0849BCC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3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2444-CB6F-4947-BE42-96D7B5319E0F}" type="datetimeFigureOut">
              <a:rPr lang="en-US" smtClean="0"/>
              <a:t>21-Jul-15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B3592-8DF2-43B5-BDF9-5A0849BCC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9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2444-CB6F-4947-BE42-96D7B5319E0F}" type="datetimeFigureOut">
              <a:rPr lang="en-US" smtClean="0"/>
              <a:t>21-Jul-15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B3592-8DF2-43B5-BDF9-5A0849BCC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9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2444-CB6F-4947-BE42-96D7B5319E0F}" type="datetimeFigureOut">
              <a:rPr lang="en-US" smtClean="0"/>
              <a:t>21-Jul-15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B3592-8DF2-43B5-BDF9-5A0849BCC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50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2444-CB6F-4947-BE42-96D7B5319E0F}" type="datetimeFigureOut">
              <a:rPr lang="en-US" smtClean="0"/>
              <a:t>21-Jul-15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B3592-8DF2-43B5-BDF9-5A0849BCC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52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2444-CB6F-4947-BE42-96D7B5319E0F}" type="datetimeFigureOut">
              <a:rPr lang="en-US" smtClean="0"/>
              <a:t>21-Jul-15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B3592-8DF2-43B5-BDF9-5A0849BCC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9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2444-CB6F-4947-BE42-96D7B5319E0F}" type="datetimeFigureOut">
              <a:rPr lang="en-US" smtClean="0"/>
              <a:t>21-Jul-15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B3592-8DF2-43B5-BDF9-5A0849BCC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22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2444-CB6F-4947-BE42-96D7B5319E0F}" type="datetimeFigureOut">
              <a:rPr lang="en-US" smtClean="0"/>
              <a:t>21-Jul-15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B3592-8DF2-43B5-BDF9-5A0849BCC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9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2444-CB6F-4947-BE42-96D7B5319E0F}" type="datetimeFigureOut">
              <a:rPr lang="en-US" smtClean="0"/>
              <a:t>21-Jul-15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B3592-8DF2-43B5-BDF9-5A0849BCC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94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52444-CB6F-4947-BE42-96D7B5319E0F}" type="datetimeFigureOut">
              <a:rPr lang="en-US" smtClean="0"/>
              <a:t>21-Jul-15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B3592-8DF2-43B5-BDF9-5A0849BCC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2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to1media.com/weblog/2013/12/three_points_for_cmos_to_ponde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Relationship Id="rId9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nyurl.com/project-augmen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27654" y="271849"/>
            <a:ext cx="837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b="1" u="sng" dirty="0" smtClean="0"/>
              <a:t>MAULANA AZAD NATIONAL INSTITUTE OF TECHNOLOGY, BHOPAL, M.P., INDIA 462003</a:t>
            </a:r>
            <a:endParaRPr lang="en-US" b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1208643" y="606859"/>
            <a:ext cx="9815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VIII SEMESTER EQUIVALENT RESEARCH INTERNSHIP AT COGNITIVE SPACE DESIGN SOLUTIONS LAB AT </a:t>
            </a:r>
          </a:p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UNIVERSITY OF BREMEN, GERMANY</a:t>
            </a:r>
          </a:p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(FEBRUARY 1, 2015 – JUNE 30, 2015)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4041" y="3223386"/>
            <a:ext cx="115579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INTERNAL ADVISOR:                                                                                                          EXTERNAL ADVISOR:</a:t>
            </a:r>
            <a:endParaRPr lang="en-US" dirty="0"/>
          </a:p>
          <a:p>
            <a:pPr algn="just"/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Prof. SARITHA KHETHAWAT                                          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                   	   Dr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. MEHUL BHATT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algn="just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ASSISTANT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PROFESSOR          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			            	   PROFESSOR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AND CHIEF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INVESTIGATOR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just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DEPARTMENT OF COMPUTER SCIENCE                            		            	   COGNITIVE SYSTEMS AND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just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ENGINEERING                   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			                    SPATIAL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COGNITION RESEARCH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CENTRE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algn="just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M.A.N.I.T.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BHOPAL, MP, INDIA            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			   UNIVERSITY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OF BREMEN, GERMANY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algn="just"/>
            <a:r>
              <a:rPr lang="en-US" b="1" dirty="0"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      </a:t>
            </a:r>
            <a:endParaRPr lang="en-US" dirty="0"/>
          </a:p>
          <a:p>
            <a:pPr algn="just"/>
            <a:r>
              <a:rPr lang="en-US" b="1" dirty="0" smtClean="0"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				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985090" y="5238243"/>
            <a:ext cx="8707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                             BY:</a:t>
            </a:r>
            <a:r>
              <a:rPr lang="en-US" dirty="0">
                <a:solidFill>
                  <a:srgbClr val="C00000"/>
                </a:solidFill>
              </a:rPr>
              <a:t> </a:t>
            </a:r>
            <a:endParaRPr lang="en-US" dirty="0" smtClean="0">
              <a:solidFill>
                <a:srgbClr val="C00000"/>
              </a:solidFill>
            </a:endParaRPr>
          </a:p>
          <a:p>
            <a:pPr algn="just"/>
            <a:r>
              <a:rPr lang="en-US" b="1" dirty="0">
                <a:solidFill>
                  <a:srgbClr val="C00000"/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	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           HARSHITA JHAVAR</a:t>
            </a:r>
          </a:p>
          <a:p>
            <a:pPr algn="just"/>
            <a:r>
              <a:rPr lang="en-US" b="1" dirty="0" smtClean="0">
                <a:solidFill>
                  <a:srgbClr val="C00000"/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                             111112003, DEPARTMENT OF COMPUTER SCIENCE AND ENGINEERING,</a:t>
            </a:r>
          </a:p>
          <a:p>
            <a:pPr algn="just"/>
            <a:r>
              <a:rPr lang="en-US" b="1" dirty="0">
                <a:solidFill>
                  <a:srgbClr val="C00000"/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	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</a:rPr>
              <a:t>           M.A.N.I.T. BHOPAL, M.P., INDIA. (2011-2015)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32" y="1627338"/>
            <a:ext cx="1009650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4165" t="76643" r="43295" b="15249"/>
          <a:stretch/>
        </p:blipFill>
        <p:spPr>
          <a:xfrm>
            <a:off x="7682523" y="1530190"/>
            <a:ext cx="3407507" cy="16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01801" y="406998"/>
            <a:ext cx="3712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BIG PICTURE OF ENTIRE PROJECT.</a:t>
            </a:r>
            <a:endParaRPr lang="en-US" sz="2000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66206" y="1786931"/>
            <a:ext cx="3183683" cy="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09404" y="1260389"/>
            <a:ext cx="45876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VISUO ANALYSIS DONE THROUGH SOFTWARES </a:t>
            </a:r>
          </a:p>
          <a:p>
            <a:pPr algn="ctr"/>
            <a:r>
              <a:rPr lang="en-US" dirty="0" smtClean="0"/>
              <a:t>DEVELOPED BY VISUAL COMPUTING </a:t>
            </a:r>
          </a:p>
          <a:p>
            <a:pPr algn="ctr"/>
            <a:r>
              <a:rPr lang="en-US" dirty="0" smtClean="0"/>
              <a:t>EXPERTS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487949" y="2238427"/>
            <a:ext cx="7743" cy="1841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761514" y="4228592"/>
            <a:ext cx="39299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 REGULAR GRAMMAR </a:t>
            </a:r>
          </a:p>
          <a:p>
            <a:pPr algn="ctr"/>
            <a:r>
              <a:rPr lang="en-US" dirty="0" smtClean="0"/>
              <a:t>BASED NLG ENGINE WHICH TAKES </a:t>
            </a:r>
          </a:p>
          <a:p>
            <a:pPr algn="ctr"/>
            <a:r>
              <a:rPr lang="en-US" dirty="0" smtClean="0"/>
              <a:t>ANALYSED DYNAMIC </a:t>
            </a:r>
            <a:r>
              <a:rPr lang="en-US" dirty="0"/>
              <a:t>SPATIO-TEMPORAL</a:t>
            </a:r>
          </a:p>
          <a:p>
            <a:pPr algn="ctr"/>
            <a:r>
              <a:rPr lang="en-US" dirty="0"/>
              <a:t> </a:t>
            </a:r>
            <a:r>
              <a:rPr lang="en-US" dirty="0" smtClean="0"/>
              <a:t>DATA AS INPUT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8807" y="4814902"/>
            <a:ext cx="3978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LIKE NARRATIVE TEXT REPORTS,</a:t>
            </a:r>
          </a:p>
          <a:p>
            <a:pPr algn="ctr"/>
            <a:r>
              <a:rPr lang="en-US" dirty="0" smtClean="0"/>
              <a:t>TEXT OF ANALYSIS SUMMARY.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98807" y="1531815"/>
            <a:ext cx="3146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SAMPLE OF VIDEOS RECORDED </a:t>
            </a:r>
          </a:p>
          <a:p>
            <a:pPr algn="ctr"/>
            <a:r>
              <a:rPr lang="en-US" dirty="0" smtClean="0"/>
              <a:t>AT</a:t>
            </a:r>
            <a:r>
              <a:rPr lang="en-US" dirty="0"/>
              <a:t> </a:t>
            </a:r>
            <a:r>
              <a:rPr lang="en-US" dirty="0" smtClean="0"/>
              <a:t>VARIOUS LOCATIONS WITH</a:t>
            </a:r>
          </a:p>
          <a:p>
            <a:pPr algn="ctr"/>
            <a:r>
              <a:rPr lang="en-US" dirty="0" smtClean="0"/>
              <a:t>DIFFERENT MOTION SETS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732292" y="5040923"/>
            <a:ext cx="2928889" cy="7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38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9213" y="377219"/>
            <a:ext cx="22778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u="sng" dirty="0" smtClean="0">
                <a:solidFill>
                  <a:srgbClr val="0070C0"/>
                </a:solidFill>
              </a:rPr>
              <a:t>PROLOG</a:t>
            </a:r>
            <a:endParaRPr lang="en-US" sz="4800" u="sng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3784" y="1398021"/>
            <a:ext cx="1053619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More interactive.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Direct logical specifications makes it more easier.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Prolog applications are comparatively smaller to Java due to less complex libraries.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Syntactic 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constraints are handled early and naturally, ensuring the </a:t>
            </a:r>
            <a:r>
              <a:rPr lang="en-US" dirty="0" err="1">
                <a:solidFill>
                  <a:srgbClr val="000000"/>
                </a:solidFill>
                <a:latin typeface="helvetica" panose="020B0604020202020204" pitchFamily="34" charset="0"/>
              </a:rPr>
              <a:t>expressibility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 of selected concepts</a:t>
            </a:r>
            <a:r>
              <a:rPr 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.</a:t>
            </a:r>
          </a:p>
          <a:p>
            <a:endParaRPr lang="en-US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Order 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of adding content is flexible, allowing varied sentences without complicated search</a:t>
            </a:r>
            <a:r>
              <a:rPr 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.</a:t>
            </a:r>
          </a:p>
          <a:p>
            <a:endParaRPr lang="en-US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Grammatical knowledge is stated once only, inside the generator</a:t>
            </a:r>
            <a:r>
              <a:rPr 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.</a:t>
            </a:r>
          </a:p>
          <a:p>
            <a:endParaRPr lang="en-US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Enables 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efficient descriptions that refer implicitly to parameters from the context</a:t>
            </a:r>
            <a:r>
              <a:rPr 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.</a:t>
            </a:r>
          </a:p>
          <a:p>
            <a:endParaRPr lang="en-US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E</a:t>
            </a:r>
            <a:r>
              <a:rPr 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nables 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</a:rPr>
              <a:t>efficient descriptions that exploit the hearer's ability to recognize inferential links to material elsewhere in the sentence.</a:t>
            </a:r>
            <a:endParaRPr lang="en-US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87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173" y="2551837"/>
            <a:ext cx="5581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HOW DOES THE</a:t>
            </a:r>
          </a:p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SYSTEM WORKS?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620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24501" y="74755"/>
            <a:ext cx="7114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 smtClean="0"/>
              <a:t>INTERACTION DESCRIPTION SCHEMA</a:t>
            </a:r>
            <a:endParaRPr lang="en-US" sz="3600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3155089" y="1515762"/>
            <a:ext cx="7315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Properties of the subject in </a:t>
            </a:r>
            <a:r>
              <a:rPr lang="en-US" sz="2400" dirty="0" smtClean="0"/>
              <a:t>the interaction</a:t>
            </a:r>
            <a:r>
              <a:rPr lang="en-US" sz="2400" dirty="0"/>
              <a:t>,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Name of the subject in the interaction,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Analysis of the motion identified,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Name of motion identified,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Object List</a:t>
            </a:r>
            <a:endParaRPr lang="en-US" sz="2400" dirty="0"/>
          </a:p>
          <a:p>
            <a:r>
              <a:rPr lang="en-US" sz="2400" dirty="0" smtClean="0"/>
              <a:t>5.1  </a:t>
            </a:r>
            <a:r>
              <a:rPr lang="en-US" sz="2400" dirty="0"/>
              <a:t>[Relation between the two </a:t>
            </a:r>
            <a:r>
              <a:rPr lang="en-US" sz="2400" dirty="0" smtClean="0"/>
              <a:t>consecutive </a:t>
            </a:r>
            <a:r>
              <a:rPr lang="en-US" sz="2400" dirty="0"/>
              <a:t>results,</a:t>
            </a:r>
          </a:p>
          <a:p>
            <a:r>
              <a:rPr lang="en-US" sz="2400" dirty="0" smtClean="0"/>
              <a:t>5.2  </a:t>
            </a:r>
            <a:r>
              <a:rPr lang="en-US" sz="2400" dirty="0"/>
              <a:t>Properties of the object, </a:t>
            </a:r>
          </a:p>
          <a:p>
            <a:r>
              <a:rPr lang="en-US" sz="2400" dirty="0" smtClean="0"/>
              <a:t>5.3  </a:t>
            </a:r>
            <a:r>
              <a:rPr lang="en-US" sz="2400" dirty="0"/>
              <a:t>Name of the object],</a:t>
            </a:r>
          </a:p>
          <a:p>
            <a:r>
              <a:rPr lang="en-US" sz="2400" dirty="0" smtClean="0"/>
              <a:t>6.    Expected </a:t>
            </a:r>
            <a:r>
              <a:rPr lang="en-US" sz="2400" dirty="0"/>
              <a:t>Tense of Action.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97924" y="5449699"/>
            <a:ext cx="10206681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0070C0"/>
                </a:solidFill>
              </a:rPr>
              <a:t>generateSentence</a:t>
            </a:r>
            <a:r>
              <a:rPr lang="en-US" sz="2000" i="1" dirty="0">
                <a:solidFill>
                  <a:srgbClr val="0070C0"/>
                </a:solidFill>
              </a:rPr>
              <a:t>( </a:t>
            </a:r>
            <a:r>
              <a:rPr lang="en-US" sz="2000" i="1" dirty="0" smtClean="0">
                <a:solidFill>
                  <a:srgbClr val="0070C0"/>
                </a:solidFill>
              </a:rPr>
              <a:t>[[], 'Barbara', [], focus, on, 'Drinking </a:t>
            </a:r>
            <a:r>
              <a:rPr lang="en-US" sz="2000" i="1" dirty="0">
                <a:solidFill>
                  <a:srgbClr val="0070C0"/>
                </a:solidFill>
              </a:rPr>
              <a:t>Water', sign</a:t>
            </a:r>
            <a:r>
              <a:rPr lang="en-US" sz="2000" i="1" dirty="0" smtClean="0">
                <a:solidFill>
                  <a:srgbClr val="0070C0"/>
                </a:solidFill>
              </a:rPr>
              <a:t>, at, corridor, end], Sentence</a:t>
            </a:r>
            <a:r>
              <a:rPr lang="en-US" sz="2000" i="1" dirty="0">
                <a:solidFill>
                  <a:srgbClr val="0070C0"/>
                </a:solidFill>
              </a:rPr>
              <a:t>).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5154" y="74755"/>
            <a:ext cx="345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 smtClean="0"/>
              <a:t>TEXT PLANNING </a:t>
            </a:r>
            <a:r>
              <a:rPr lang="en-US" sz="3600" dirty="0" smtClean="0"/>
              <a:t>-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390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34090" y="1673994"/>
            <a:ext cx="6305059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FROM WHERE DOES</a:t>
            </a:r>
          </a:p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THESE INPUT VALUES </a:t>
            </a:r>
          </a:p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COME FROM?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019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3524" y="851752"/>
            <a:ext cx="36786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MORPHOLOGICAL </a:t>
            </a:r>
          </a:p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REALIZATION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61440" y="1105969"/>
            <a:ext cx="5172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  SYNTACTIC </a:t>
            </a:r>
          </a:p>
          <a:p>
            <a:r>
              <a:rPr lang="en-US" sz="3600" dirty="0" smtClean="0">
                <a:solidFill>
                  <a:srgbClr val="0070C0"/>
                </a:solidFill>
              </a:rPr>
              <a:t>REALIZATION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4168" y="204715"/>
            <a:ext cx="4835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 smtClean="0">
                <a:solidFill>
                  <a:srgbClr val="0070C0"/>
                </a:solidFill>
              </a:rPr>
              <a:t>LINGUISTIC REALISATION</a:t>
            </a:r>
            <a:endParaRPr lang="en-US" sz="3600" u="sng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32421" y="782804"/>
            <a:ext cx="870728" cy="323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383439" y="782804"/>
            <a:ext cx="1201003" cy="323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6649" y="2847046"/>
            <a:ext cx="3088794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u="sng" dirty="0"/>
              <a:t>Prototype of structure of a noun </a:t>
            </a:r>
            <a:endParaRPr lang="en-US" sz="1600" u="sng" dirty="0" smtClean="0"/>
          </a:p>
          <a:p>
            <a:pPr algn="ctr"/>
            <a:r>
              <a:rPr lang="en-US" sz="1600" u="sng" dirty="0" smtClean="0"/>
              <a:t>in </a:t>
            </a:r>
            <a:r>
              <a:rPr lang="en-US" sz="1600" u="sng" dirty="0"/>
              <a:t>the list</a:t>
            </a:r>
            <a:r>
              <a:rPr lang="en-US" sz="1600" u="sng" dirty="0" smtClean="0"/>
              <a:t>:</a:t>
            </a:r>
          </a:p>
          <a:p>
            <a:endParaRPr lang="en-US" sz="1600" u="sng" dirty="0"/>
          </a:p>
          <a:p>
            <a:r>
              <a:rPr lang="en-US" sz="1400" dirty="0" smtClean="0"/>
              <a:t>noun(</a:t>
            </a:r>
            <a:r>
              <a:rPr lang="en-US" sz="1400" dirty="0" err="1" smtClean="0"/>
              <a:t>barbara</a:t>
            </a:r>
            <a:r>
              <a:rPr lang="en-US" sz="1400" dirty="0" smtClean="0"/>
              <a:t>, living</a:t>
            </a:r>
            <a:r>
              <a:rPr lang="en-US" sz="1400" dirty="0"/>
              <a:t>).</a:t>
            </a:r>
          </a:p>
          <a:p>
            <a:r>
              <a:rPr lang="en-US" sz="1400" dirty="0" smtClean="0"/>
              <a:t>noun(sign</a:t>
            </a:r>
            <a:r>
              <a:rPr lang="en-US" sz="1400" dirty="0"/>
              <a:t>, </a:t>
            </a:r>
            <a:r>
              <a:rPr lang="en-US" sz="1400" dirty="0" err="1"/>
              <a:t>definiteNonLiving</a:t>
            </a:r>
            <a:r>
              <a:rPr lang="en-US" sz="1400" dirty="0"/>
              <a:t>).</a:t>
            </a:r>
          </a:p>
          <a:p>
            <a:r>
              <a:rPr lang="en-US" sz="1400" dirty="0" smtClean="0"/>
              <a:t>noun(door</a:t>
            </a:r>
            <a:r>
              <a:rPr lang="en-US" sz="1400" dirty="0"/>
              <a:t>, </a:t>
            </a:r>
            <a:r>
              <a:rPr lang="en-US" sz="1400" dirty="0" err="1"/>
              <a:t>indefiniteNonLiving</a:t>
            </a:r>
            <a:r>
              <a:rPr lang="en-US" sz="1400" dirty="0"/>
              <a:t>).</a:t>
            </a:r>
          </a:p>
          <a:p>
            <a:endParaRPr lang="en-US" sz="1400" dirty="0" smtClean="0"/>
          </a:p>
          <a:p>
            <a:pPr algn="ctr"/>
            <a:r>
              <a:rPr lang="en-US" sz="1600" u="sng" dirty="0" smtClean="0"/>
              <a:t>Examples </a:t>
            </a:r>
            <a:r>
              <a:rPr lang="en-US" sz="1600" u="sng" dirty="0"/>
              <a:t>of </a:t>
            </a:r>
            <a:r>
              <a:rPr lang="en-US" sz="1600" u="sng" dirty="0" smtClean="0"/>
              <a:t>verbs:</a:t>
            </a:r>
          </a:p>
          <a:p>
            <a:endParaRPr lang="en-US" sz="1600" u="sng" dirty="0"/>
          </a:p>
          <a:p>
            <a:r>
              <a:rPr lang="en-US" sz="1600" dirty="0"/>
              <a:t>verb(walk</a:t>
            </a:r>
            <a:r>
              <a:rPr lang="en-US" sz="1600" dirty="0" smtClean="0"/>
              <a:t>, walks, walked, walking).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188759" y="2477714"/>
            <a:ext cx="1010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LEXICON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81232" y="2409488"/>
            <a:ext cx="3203663" cy="28689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25598" y="2409488"/>
            <a:ext cx="4472315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r>
              <a:rPr lang="en-US" sz="1600" dirty="0" smtClean="0"/>
              <a:t>1. Properties of the subject in the </a:t>
            </a:r>
          </a:p>
          <a:p>
            <a:r>
              <a:rPr lang="en-US" sz="1600" dirty="0" smtClean="0"/>
              <a:t>      interaction -		              </a:t>
            </a:r>
            <a:r>
              <a:rPr lang="en-US" sz="1600" dirty="0" smtClean="0">
                <a:solidFill>
                  <a:srgbClr val="0070C0"/>
                </a:solidFill>
              </a:rPr>
              <a:t>Adjective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2. Name of the subject </a:t>
            </a:r>
            <a:r>
              <a:rPr lang="en-US" sz="1600" dirty="0" smtClean="0"/>
              <a:t>in the 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interaction -			 </a:t>
            </a:r>
            <a:r>
              <a:rPr lang="en-US" sz="1600" dirty="0">
                <a:solidFill>
                  <a:srgbClr val="0070C0"/>
                </a:solidFill>
              </a:rPr>
              <a:t>Noun</a:t>
            </a:r>
          </a:p>
          <a:p>
            <a:r>
              <a:rPr lang="en-US" sz="1600" dirty="0"/>
              <a:t> 3. Analysis of the motion identified </a:t>
            </a:r>
            <a:r>
              <a:rPr lang="en-US" sz="1600" dirty="0" smtClean="0"/>
              <a:t>-            </a:t>
            </a:r>
            <a:r>
              <a:rPr lang="en-US" sz="1600" dirty="0" smtClean="0">
                <a:solidFill>
                  <a:srgbClr val="0070C0"/>
                </a:solidFill>
              </a:rPr>
              <a:t>Adverb</a:t>
            </a:r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/>
              <a:t> 4. Name of motion identified </a:t>
            </a:r>
            <a:r>
              <a:rPr lang="en-US" sz="1600" dirty="0" smtClean="0"/>
              <a:t>- 	             </a:t>
            </a:r>
            <a:r>
              <a:rPr lang="en-US" sz="1600" dirty="0" smtClean="0">
                <a:solidFill>
                  <a:srgbClr val="0070C0"/>
                </a:solidFill>
              </a:rPr>
              <a:t>Main </a:t>
            </a:r>
            <a:r>
              <a:rPr lang="en-US" sz="1600" dirty="0">
                <a:solidFill>
                  <a:srgbClr val="0070C0"/>
                </a:solidFill>
              </a:rPr>
              <a:t>Verb</a:t>
            </a:r>
          </a:p>
          <a:p>
            <a:r>
              <a:rPr lang="en-US" sz="1600" dirty="0"/>
              <a:t> 5. </a:t>
            </a:r>
            <a:r>
              <a:rPr lang="en-US" sz="1600" dirty="0" err="1"/>
              <a:t>ObjectList</a:t>
            </a:r>
            <a:endParaRPr lang="en-US" sz="1600" dirty="0"/>
          </a:p>
          <a:p>
            <a:r>
              <a:rPr lang="en-US" sz="1600" dirty="0"/>
              <a:t>       [Relation between the two </a:t>
            </a:r>
          </a:p>
          <a:p>
            <a:r>
              <a:rPr lang="en-US" sz="1600" dirty="0"/>
              <a:t>       consecutive results - </a:t>
            </a:r>
            <a:r>
              <a:rPr lang="en-US" sz="1600" dirty="0" smtClean="0"/>
              <a:t>	            </a:t>
            </a:r>
            <a:r>
              <a:rPr lang="en-US" sz="1600" dirty="0" smtClean="0">
                <a:solidFill>
                  <a:srgbClr val="0070C0"/>
                </a:solidFill>
              </a:rPr>
              <a:t>Preposition</a:t>
            </a:r>
            <a:endParaRPr lang="en-US" sz="1600" dirty="0"/>
          </a:p>
          <a:p>
            <a:r>
              <a:rPr lang="en-US" sz="1600" dirty="0"/>
              <a:t>       Properties of the object- </a:t>
            </a:r>
            <a:r>
              <a:rPr lang="en-US" sz="1600" dirty="0" smtClean="0"/>
              <a:t>	                </a:t>
            </a:r>
            <a:r>
              <a:rPr lang="en-US" sz="1600" dirty="0" smtClean="0">
                <a:solidFill>
                  <a:srgbClr val="0070C0"/>
                </a:solidFill>
              </a:rPr>
              <a:t>Adjective</a:t>
            </a:r>
            <a:endParaRPr lang="en-US" sz="1600" dirty="0"/>
          </a:p>
          <a:p>
            <a:r>
              <a:rPr lang="en-US" sz="1600" dirty="0"/>
              <a:t>       Name of the object] - </a:t>
            </a:r>
            <a:r>
              <a:rPr lang="en-US" sz="1600" dirty="0" smtClean="0"/>
              <a:t>	                      </a:t>
            </a:r>
            <a:r>
              <a:rPr lang="en-US" sz="1600" dirty="0" smtClean="0">
                <a:solidFill>
                  <a:srgbClr val="0070C0"/>
                </a:solidFill>
              </a:rPr>
              <a:t>Noun</a:t>
            </a:r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/>
              <a:t> 6. Expected Tense of Action - </a:t>
            </a:r>
            <a:r>
              <a:rPr lang="en-US" sz="1600" dirty="0" smtClean="0"/>
              <a:t>                            </a:t>
            </a:r>
            <a:r>
              <a:rPr lang="en-US" sz="1600" dirty="0" smtClean="0">
                <a:solidFill>
                  <a:srgbClr val="0070C0"/>
                </a:solidFill>
              </a:rPr>
              <a:t>Tense</a:t>
            </a:r>
            <a:endParaRPr lang="en-US" sz="1600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65838" y="2006217"/>
            <a:ext cx="4426596" cy="3463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27818" y="2086322"/>
            <a:ext cx="3352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PART OF SPEECH IDENTIFICATION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1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9565" y="1105465"/>
            <a:ext cx="36786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 smtClean="0">
                <a:solidFill>
                  <a:srgbClr val="0070C0"/>
                </a:solidFill>
              </a:rPr>
              <a:t>MORPHOLOGICAL </a:t>
            </a:r>
          </a:p>
          <a:p>
            <a:pPr algn="ctr"/>
            <a:r>
              <a:rPr lang="en-US" sz="3600" u="sng" dirty="0" smtClean="0">
                <a:solidFill>
                  <a:srgbClr val="0070C0"/>
                </a:solidFill>
              </a:rPr>
              <a:t>REALIZATION</a:t>
            </a:r>
            <a:endParaRPr lang="en-US" sz="3600" u="sng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84442" y="1105465"/>
            <a:ext cx="2782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>
                <a:solidFill>
                  <a:srgbClr val="0070C0"/>
                </a:solidFill>
              </a:rPr>
              <a:t>  SYNTACTIC </a:t>
            </a:r>
          </a:p>
          <a:p>
            <a:r>
              <a:rPr lang="en-US" sz="3600" u="sng" dirty="0" smtClean="0">
                <a:solidFill>
                  <a:srgbClr val="0070C0"/>
                </a:solidFill>
              </a:rPr>
              <a:t>REALIZATION</a:t>
            </a:r>
            <a:endParaRPr lang="en-US" sz="3600" u="sng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24168" y="204715"/>
            <a:ext cx="4835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 smtClean="0">
                <a:solidFill>
                  <a:srgbClr val="0070C0"/>
                </a:solidFill>
              </a:rPr>
              <a:t>LINGUISTIC REALISATION</a:t>
            </a:r>
            <a:endParaRPr lang="en-US" sz="3600" u="sng" dirty="0">
              <a:solidFill>
                <a:srgbClr val="0070C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532421" y="782804"/>
            <a:ext cx="870728" cy="323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383439" y="782804"/>
            <a:ext cx="1201003" cy="323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090408" y="2305794"/>
            <a:ext cx="572129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u="sng" dirty="0">
                <a:solidFill>
                  <a:srgbClr val="0070C0"/>
                </a:solidFill>
                <a:latin typeface="Calibri" panose="020F0502020204030204" pitchFamily="34" charset="0"/>
              </a:rPr>
              <a:t>For Simple Sentences</a:t>
            </a:r>
            <a:r>
              <a:rPr lang="en-US" sz="1400" dirty="0">
                <a:latin typeface="Calibri" panose="020F0502020204030204" pitchFamily="34" charset="0"/>
              </a:rPr>
              <a:t>:</a:t>
            </a:r>
          </a:p>
          <a:p>
            <a:pPr algn="just"/>
            <a:r>
              <a:rPr lang="en-US" sz="1400" dirty="0">
                <a:latin typeface="Calibri" panose="020F0502020204030204" pitchFamily="34" charset="0"/>
              </a:rPr>
              <a:t>&lt;Sentence&gt; ::== &lt;</a:t>
            </a:r>
            <a:r>
              <a:rPr lang="en-US" sz="1400" dirty="0" err="1">
                <a:latin typeface="Calibri" panose="020F0502020204030204" pitchFamily="34" charset="0"/>
              </a:rPr>
              <a:t>NounPhrase</a:t>
            </a:r>
            <a:r>
              <a:rPr lang="en-US" sz="1400" dirty="0">
                <a:latin typeface="Calibri" panose="020F0502020204030204" pitchFamily="34" charset="0"/>
              </a:rPr>
              <a:t>&gt; &lt;</a:t>
            </a:r>
            <a:r>
              <a:rPr lang="en-US" sz="1400" dirty="0" err="1">
                <a:latin typeface="Calibri" panose="020F0502020204030204" pitchFamily="34" charset="0"/>
              </a:rPr>
              <a:t>VerbPhrase</a:t>
            </a:r>
            <a:r>
              <a:rPr lang="en-US" sz="1400" dirty="0">
                <a:latin typeface="Calibri" panose="020F0502020204030204" pitchFamily="34" charset="0"/>
              </a:rPr>
              <a:t>&gt;</a:t>
            </a:r>
          </a:p>
          <a:p>
            <a:pPr algn="just"/>
            <a:r>
              <a:rPr lang="en-US" sz="1400" dirty="0">
                <a:latin typeface="Calibri" panose="020F0502020204030204" pitchFamily="34" charset="0"/>
              </a:rPr>
              <a:t>&lt;</a:t>
            </a:r>
            <a:r>
              <a:rPr lang="en-US" sz="1400" dirty="0" err="1">
                <a:latin typeface="Calibri" panose="020F0502020204030204" pitchFamily="34" charset="0"/>
              </a:rPr>
              <a:t>NounPhrase</a:t>
            </a:r>
            <a:r>
              <a:rPr lang="en-US" sz="1400" dirty="0">
                <a:latin typeface="Calibri" panose="020F0502020204030204" pitchFamily="34" charset="0"/>
              </a:rPr>
              <a:t>&gt; :== [&lt;</a:t>
            </a:r>
            <a:r>
              <a:rPr lang="en-US" sz="1400" dirty="0" err="1">
                <a:latin typeface="Calibri" panose="020F0502020204030204" pitchFamily="34" charset="0"/>
              </a:rPr>
              <a:t>det</a:t>
            </a:r>
            <a:r>
              <a:rPr lang="en-US" sz="1400" dirty="0">
                <a:latin typeface="Calibri" panose="020F0502020204030204" pitchFamily="34" charset="0"/>
              </a:rPr>
              <a:t>&gt;] &lt;adjective*&gt; &lt;Noun&gt; </a:t>
            </a:r>
          </a:p>
          <a:p>
            <a:pPr algn="just"/>
            <a:r>
              <a:rPr lang="en-US" sz="1400" dirty="0">
                <a:latin typeface="Calibri" panose="020F0502020204030204" pitchFamily="34" charset="0"/>
              </a:rPr>
              <a:t>&lt;</a:t>
            </a:r>
            <a:r>
              <a:rPr lang="en-US" sz="1400" dirty="0" err="1">
                <a:latin typeface="Calibri" panose="020F0502020204030204" pitchFamily="34" charset="0"/>
              </a:rPr>
              <a:t>VerbPhrase</a:t>
            </a:r>
            <a:r>
              <a:rPr lang="en-US" sz="1400" dirty="0">
                <a:latin typeface="Calibri" panose="020F0502020204030204" pitchFamily="34" charset="0"/>
              </a:rPr>
              <a:t>&gt; :== [&lt;</a:t>
            </a:r>
            <a:r>
              <a:rPr lang="en-US" sz="1400" dirty="0" err="1">
                <a:latin typeface="Calibri" panose="020F0502020204030204" pitchFamily="34" charset="0"/>
              </a:rPr>
              <a:t>auxillaryVerb</a:t>
            </a:r>
            <a:r>
              <a:rPr lang="en-US" sz="1400" dirty="0">
                <a:latin typeface="Calibri" panose="020F0502020204030204" pitchFamily="34" charset="0"/>
              </a:rPr>
              <a:t>&gt;] &lt;adverb</a:t>
            </a:r>
            <a:r>
              <a:rPr lang="en-US" sz="1400" dirty="0" smtClean="0">
                <a:latin typeface="Calibri" panose="020F0502020204030204" pitchFamily="34" charset="0"/>
              </a:rPr>
              <a:t>*&gt;&lt;</a:t>
            </a:r>
            <a:r>
              <a:rPr lang="en-US" sz="1400" dirty="0" err="1">
                <a:latin typeface="Calibri" panose="020F0502020204030204" pitchFamily="34" charset="0"/>
              </a:rPr>
              <a:t>mainVerb</a:t>
            </a:r>
            <a:r>
              <a:rPr lang="en-US" sz="1400" dirty="0">
                <a:latin typeface="Calibri" panose="020F0502020204030204" pitchFamily="34" charset="0"/>
              </a:rPr>
              <a:t>&gt; [&lt;</a:t>
            </a:r>
            <a:r>
              <a:rPr lang="en-US" sz="1400" dirty="0" err="1">
                <a:latin typeface="Calibri" panose="020F0502020204030204" pitchFamily="34" charset="0"/>
              </a:rPr>
              <a:t>ObjectPhrase</a:t>
            </a:r>
            <a:r>
              <a:rPr lang="en-US" sz="1400" dirty="0">
                <a:latin typeface="Calibri" panose="020F0502020204030204" pitchFamily="34" charset="0"/>
              </a:rPr>
              <a:t>&gt;]</a:t>
            </a:r>
          </a:p>
          <a:p>
            <a:pPr algn="just"/>
            <a:r>
              <a:rPr lang="en-US" sz="1400" dirty="0">
                <a:latin typeface="Calibri" panose="020F0502020204030204" pitchFamily="34" charset="0"/>
              </a:rPr>
              <a:t>&lt;</a:t>
            </a:r>
            <a:r>
              <a:rPr lang="en-US" sz="1400" dirty="0" err="1">
                <a:latin typeface="Calibri" panose="020F0502020204030204" pitchFamily="34" charset="0"/>
              </a:rPr>
              <a:t>ObjectPhrase</a:t>
            </a:r>
            <a:r>
              <a:rPr lang="en-US" sz="1400" dirty="0">
                <a:latin typeface="Calibri" panose="020F0502020204030204" pitchFamily="34" charset="0"/>
              </a:rPr>
              <a:t>&gt; :== [&lt;preposition&gt;] &lt;</a:t>
            </a:r>
            <a:r>
              <a:rPr lang="en-US" sz="1400" dirty="0" err="1">
                <a:latin typeface="Calibri" panose="020F0502020204030204" pitchFamily="34" charset="0"/>
              </a:rPr>
              <a:t>nounPhrase</a:t>
            </a:r>
            <a:r>
              <a:rPr lang="en-US" sz="1400" dirty="0">
                <a:latin typeface="Calibri" panose="020F0502020204030204" pitchFamily="34" charset="0"/>
              </a:rPr>
              <a:t>&gt; </a:t>
            </a:r>
          </a:p>
          <a:p>
            <a:pPr algn="just"/>
            <a:endParaRPr lang="en-US" sz="1400" dirty="0" smtClean="0">
              <a:latin typeface="Calibri" panose="020F0502020204030204" pitchFamily="34" charset="0"/>
            </a:endParaRPr>
          </a:p>
          <a:p>
            <a:pPr algn="just"/>
            <a:r>
              <a:rPr lang="en-US" sz="1400" u="sng" dirty="0" smtClean="0">
                <a:solidFill>
                  <a:srgbClr val="0070C0"/>
                </a:solidFill>
                <a:latin typeface="Calibri" panose="020F0502020204030204" pitchFamily="34" charset="0"/>
              </a:rPr>
              <a:t>Complex </a:t>
            </a:r>
            <a:r>
              <a:rPr lang="en-US" sz="1400" u="sng" dirty="0">
                <a:solidFill>
                  <a:srgbClr val="0070C0"/>
                </a:solidFill>
                <a:latin typeface="Calibri" panose="020F0502020204030204" pitchFamily="34" charset="0"/>
              </a:rPr>
              <a:t>statement-</a:t>
            </a:r>
          </a:p>
          <a:p>
            <a:pPr algn="just"/>
            <a:r>
              <a:rPr lang="en-US" sz="1400" dirty="0">
                <a:latin typeface="Calibri" panose="020F0502020204030204" pitchFamily="34" charset="0"/>
              </a:rPr>
              <a:t>&lt;Sentence&gt; ::== &lt;S&gt; ('because')|('therefore</a:t>
            </a:r>
            <a:r>
              <a:rPr lang="en-US" sz="1400" dirty="0" smtClean="0">
                <a:latin typeface="Calibri" panose="020F0502020204030204" pitchFamily="34" charset="0"/>
              </a:rPr>
              <a:t>')|(</a:t>
            </a:r>
            <a:r>
              <a:rPr lang="en-US" sz="1400" dirty="0">
                <a:latin typeface="Calibri" panose="020F0502020204030204" pitchFamily="34" charset="0"/>
              </a:rPr>
              <a:t>'so')|('after') &lt;S&gt;</a:t>
            </a:r>
          </a:p>
          <a:p>
            <a:pPr algn="just"/>
            <a:r>
              <a:rPr lang="en-US" sz="1400" dirty="0">
                <a:latin typeface="Calibri" panose="020F0502020204030204" pitchFamily="34" charset="0"/>
              </a:rPr>
              <a:t>&lt;S&gt; ::== &lt;</a:t>
            </a:r>
            <a:r>
              <a:rPr lang="en-US" sz="1400" dirty="0" err="1">
                <a:latin typeface="Calibri" panose="020F0502020204030204" pitchFamily="34" charset="0"/>
              </a:rPr>
              <a:t>NounPhrase</a:t>
            </a:r>
            <a:r>
              <a:rPr lang="en-US" sz="1400" dirty="0">
                <a:latin typeface="Calibri" panose="020F0502020204030204" pitchFamily="34" charset="0"/>
              </a:rPr>
              <a:t>&gt; &lt;</a:t>
            </a:r>
            <a:r>
              <a:rPr lang="en-US" sz="1400" dirty="0" err="1">
                <a:latin typeface="Calibri" panose="020F0502020204030204" pitchFamily="34" charset="0"/>
              </a:rPr>
              <a:t>VerbPhrase</a:t>
            </a:r>
            <a:r>
              <a:rPr lang="en-US" sz="1400" dirty="0">
                <a:latin typeface="Calibri" panose="020F0502020204030204" pitchFamily="34" charset="0"/>
              </a:rPr>
              <a:t>&gt;</a:t>
            </a:r>
          </a:p>
          <a:p>
            <a:pPr algn="just"/>
            <a:r>
              <a:rPr lang="en-US" sz="1400" dirty="0">
                <a:latin typeface="Calibri" panose="020F0502020204030204" pitchFamily="34" charset="0"/>
              </a:rPr>
              <a:t>&lt;</a:t>
            </a:r>
            <a:r>
              <a:rPr lang="en-US" sz="1400" dirty="0" err="1">
                <a:latin typeface="Calibri" panose="020F0502020204030204" pitchFamily="34" charset="0"/>
              </a:rPr>
              <a:t>NounPhrase</a:t>
            </a:r>
            <a:r>
              <a:rPr lang="en-US" sz="1400" dirty="0">
                <a:latin typeface="Calibri" panose="020F0502020204030204" pitchFamily="34" charset="0"/>
              </a:rPr>
              <a:t>&gt; :== [&lt;</a:t>
            </a:r>
            <a:r>
              <a:rPr lang="en-US" sz="1400" dirty="0" err="1">
                <a:latin typeface="Calibri" panose="020F0502020204030204" pitchFamily="34" charset="0"/>
              </a:rPr>
              <a:t>det</a:t>
            </a:r>
            <a:r>
              <a:rPr lang="en-US" sz="1400" dirty="0">
                <a:latin typeface="Calibri" panose="020F0502020204030204" pitchFamily="34" charset="0"/>
              </a:rPr>
              <a:t>&gt;] &lt;adjective*&gt; &lt;Noun&gt; </a:t>
            </a:r>
          </a:p>
          <a:p>
            <a:pPr algn="just"/>
            <a:r>
              <a:rPr lang="en-US" sz="1400" dirty="0">
                <a:latin typeface="Calibri" panose="020F0502020204030204" pitchFamily="34" charset="0"/>
              </a:rPr>
              <a:t>&lt;</a:t>
            </a:r>
            <a:r>
              <a:rPr lang="en-US" sz="1400" dirty="0" err="1">
                <a:latin typeface="Calibri" panose="020F0502020204030204" pitchFamily="34" charset="0"/>
              </a:rPr>
              <a:t>VerbPhrase</a:t>
            </a:r>
            <a:r>
              <a:rPr lang="en-US" sz="1400" dirty="0">
                <a:latin typeface="Calibri" panose="020F0502020204030204" pitchFamily="34" charset="0"/>
              </a:rPr>
              <a:t>&gt; :== [&lt;</a:t>
            </a:r>
            <a:r>
              <a:rPr lang="en-US" sz="1400" dirty="0" err="1">
                <a:latin typeface="Calibri" panose="020F0502020204030204" pitchFamily="34" charset="0"/>
              </a:rPr>
              <a:t>auxillaryVerb</a:t>
            </a:r>
            <a:r>
              <a:rPr lang="en-US" sz="1400" dirty="0">
                <a:latin typeface="Calibri" panose="020F0502020204030204" pitchFamily="34" charset="0"/>
              </a:rPr>
              <a:t>&gt;] &lt;adverb</a:t>
            </a:r>
            <a:r>
              <a:rPr lang="en-US" sz="1400" dirty="0" smtClean="0">
                <a:latin typeface="Calibri" panose="020F0502020204030204" pitchFamily="34" charset="0"/>
              </a:rPr>
              <a:t>*&gt;&lt;</a:t>
            </a:r>
            <a:r>
              <a:rPr lang="en-US" sz="1400" dirty="0" err="1">
                <a:latin typeface="Calibri" panose="020F0502020204030204" pitchFamily="34" charset="0"/>
              </a:rPr>
              <a:t>mainVerb</a:t>
            </a:r>
            <a:r>
              <a:rPr lang="en-US" sz="1400" dirty="0">
                <a:latin typeface="Calibri" panose="020F0502020204030204" pitchFamily="34" charset="0"/>
              </a:rPr>
              <a:t>&gt; [&lt;</a:t>
            </a:r>
            <a:r>
              <a:rPr lang="en-US" sz="1400" dirty="0" err="1">
                <a:latin typeface="Calibri" panose="020F0502020204030204" pitchFamily="34" charset="0"/>
              </a:rPr>
              <a:t>ObjectPhrase</a:t>
            </a:r>
            <a:r>
              <a:rPr lang="en-US" sz="1400" dirty="0">
                <a:latin typeface="Calibri" panose="020F0502020204030204" pitchFamily="34" charset="0"/>
              </a:rPr>
              <a:t>&gt;]</a:t>
            </a:r>
          </a:p>
          <a:p>
            <a:pPr algn="just"/>
            <a:r>
              <a:rPr lang="en-US" sz="1400" dirty="0">
                <a:latin typeface="Calibri" panose="020F0502020204030204" pitchFamily="34" charset="0"/>
              </a:rPr>
              <a:t>&lt;</a:t>
            </a:r>
            <a:r>
              <a:rPr lang="en-US" sz="1400" dirty="0" err="1">
                <a:latin typeface="Calibri" panose="020F0502020204030204" pitchFamily="34" charset="0"/>
              </a:rPr>
              <a:t>ObjectPhrase</a:t>
            </a:r>
            <a:r>
              <a:rPr lang="en-US" sz="1400" dirty="0">
                <a:latin typeface="Calibri" panose="020F0502020204030204" pitchFamily="34" charset="0"/>
              </a:rPr>
              <a:t>&gt; :== [&lt;preposition&gt;] &lt;</a:t>
            </a:r>
            <a:r>
              <a:rPr lang="en-US" sz="1400" dirty="0" err="1">
                <a:latin typeface="Calibri" panose="020F0502020204030204" pitchFamily="34" charset="0"/>
              </a:rPr>
              <a:t>nounPhrase</a:t>
            </a:r>
            <a:r>
              <a:rPr lang="en-US" sz="1400" dirty="0">
                <a:latin typeface="Calibri" panose="020F0502020204030204" pitchFamily="34" charset="0"/>
              </a:rPr>
              <a:t>&gt;</a:t>
            </a:r>
          </a:p>
          <a:p>
            <a:pPr algn="just"/>
            <a:endParaRPr lang="en-US" sz="1400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 algn="just"/>
            <a:r>
              <a:rPr lang="en-US" sz="1400" u="sng" dirty="0" smtClean="0">
                <a:solidFill>
                  <a:srgbClr val="0070C0"/>
                </a:solidFill>
                <a:latin typeface="Calibri" panose="020F0502020204030204" pitchFamily="34" charset="0"/>
              </a:rPr>
              <a:t>Compound </a:t>
            </a:r>
            <a:r>
              <a:rPr lang="en-US" sz="1400" u="sng" dirty="0">
                <a:solidFill>
                  <a:srgbClr val="0070C0"/>
                </a:solidFill>
                <a:latin typeface="Calibri" panose="020F0502020204030204" pitchFamily="34" charset="0"/>
              </a:rPr>
              <a:t>statement-</a:t>
            </a:r>
            <a:r>
              <a:rPr lang="en-US" sz="1400" u="sng" dirty="0">
                <a:latin typeface="Calibri" panose="020F0502020204030204" pitchFamily="34" charset="0"/>
              </a:rPr>
              <a:t> </a:t>
            </a:r>
          </a:p>
          <a:p>
            <a:pPr algn="just"/>
            <a:r>
              <a:rPr lang="en-US" sz="1400" dirty="0">
                <a:latin typeface="Calibri" panose="020F0502020204030204" pitchFamily="34" charset="0"/>
              </a:rPr>
              <a:t>&lt;</a:t>
            </a:r>
            <a:r>
              <a:rPr lang="en-US" sz="1400" dirty="0" err="1">
                <a:latin typeface="Calibri" panose="020F0502020204030204" pitchFamily="34" charset="0"/>
              </a:rPr>
              <a:t>CompleteSentence</a:t>
            </a:r>
            <a:r>
              <a:rPr lang="en-US" sz="1400" dirty="0">
                <a:latin typeface="Calibri" panose="020F0502020204030204" pitchFamily="34" charset="0"/>
              </a:rPr>
              <a:t>&gt; :== &lt;``While''&gt; &lt;S&gt; </a:t>
            </a:r>
            <a:r>
              <a:rPr lang="en-US" sz="1400" dirty="0" smtClean="0">
                <a:latin typeface="Calibri" panose="020F0502020204030204" pitchFamily="34" charset="0"/>
              </a:rPr>
              <a:t>&lt;&lt;','&gt; &lt;S&gt;+&gt; [&lt;'and'&gt; &lt;S&gt;]</a:t>
            </a:r>
          </a:p>
          <a:p>
            <a:pPr algn="just"/>
            <a:r>
              <a:rPr lang="en-US" sz="1400" dirty="0" smtClean="0">
                <a:latin typeface="Calibri" panose="020F0502020204030204" pitchFamily="34" charset="0"/>
              </a:rPr>
              <a:t>&lt;</a:t>
            </a:r>
            <a:r>
              <a:rPr lang="en-US" sz="1400" dirty="0">
                <a:latin typeface="Calibri" panose="020F0502020204030204" pitchFamily="34" charset="0"/>
              </a:rPr>
              <a:t>S&gt; :== &lt;</a:t>
            </a:r>
            <a:r>
              <a:rPr lang="en-US" sz="1400" dirty="0" err="1">
                <a:latin typeface="Calibri" panose="020F0502020204030204" pitchFamily="34" charset="0"/>
              </a:rPr>
              <a:t>NounPhrase</a:t>
            </a:r>
            <a:r>
              <a:rPr lang="en-US" sz="1400" dirty="0">
                <a:latin typeface="Calibri" panose="020F0502020204030204" pitchFamily="34" charset="0"/>
              </a:rPr>
              <a:t>&gt; &lt;</a:t>
            </a:r>
            <a:r>
              <a:rPr lang="en-US" sz="1400" dirty="0" err="1">
                <a:latin typeface="Calibri" panose="020F0502020204030204" pitchFamily="34" charset="0"/>
              </a:rPr>
              <a:t>VerbPhrase</a:t>
            </a:r>
            <a:r>
              <a:rPr lang="en-US" sz="1400" dirty="0">
                <a:latin typeface="Calibri" panose="020F0502020204030204" pitchFamily="34" charset="0"/>
              </a:rPr>
              <a:t>&gt;</a:t>
            </a:r>
          </a:p>
          <a:p>
            <a:pPr algn="just"/>
            <a:r>
              <a:rPr lang="en-US" sz="1400" dirty="0">
                <a:latin typeface="Calibri" panose="020F0502020204030204" pitchFamily="34" charset="0"/>
              </a:rPr>
              <a:t>&lt;</a:t>
            </a:r>
            <a:r>
              <a:rPr lang="en-US" sz="1400" dirty="0" err="1">
                <a:latin typeface="Calibri" panose="020F0502020204030204" pitchFamily="34" charset="0"/>
              </a:rPr>
              <a:t>NounPhrase</a:t>
            </a:r>
            <a:r>
              <a:rPr lang="en-US" sz="1400" dirty="0">
                <a:latin typeface="Calibri" panose="020F0502020204030204" pitchFamily="34" charset="0"/>
              </a:rPr>
              <a:t>&gt; :== [&lt;</a:t>
            </a:r>
            <a:r>
              <a:rPr lang="en-US" sz="1400" dirty="0" err="1">
                <a:latin typeface="Calibri" panose="020F0502020204030204" pitchFamily="34" charset="0"/>
              </a:rPr>
              <a:t>det</a:t>
            </a:r>
            <a:r>
              <a:rPr lang="en-US" sz="1400" dirty="0">
                <a:latin typeface="Calibri" panose="020F0502020204030204" pitchFamily="34" charset="0"/>
              </a:rPr>
              <a:t>&gt;] &lt;adjective*&gt; &lt;Noun&gt; </a:t>
            </a:r>
          </a:p>
          <a:p>
            <a:pPr algn="just"/>
            <a:r>
              <a:rPr lang="en-US" sz="1400" dirty="0">
                <a:latin typeface="Calibri" panose="020F0502020204030204" pitchFamily="34" charset="0"/>
              </a:rPr>
              <a:t>&lt;</a:t>
            </a:r>
            <a:r>
              <a:rPr lang="en-US" sz="1400" dirty="0" err="1">
                <a:latin typeface="Calibri" panose="020F0502020204030204" pitchFamily="34" charset="0"/>
              </a:rPr>
              <a:t>VerbPhrase</a:t>
            </a:r>
            <a:r>
              <a:rPr lang="en-US" sz="1400" dirty="0">
                <a:latin typeface="Calibri" panose="020F0502020204030204" pitchFamily="34" charset="0"/>
              </a:rPr>
              <a:t>&gt; :== &lt;</a:t>
            </a:r>
            <a:r>
              <a:rPr lang="en-US" sz="1400" dirty="0" err="1">
                <a:latin typeface="Calibri" panose="020F0502020204030204" pitchFamily="34" charset="0"/>
              </a:rPr>
              <a:t>auxillaryVerb</a:t>
            </a:r>
            <a:r>
              <a:rPr lang="en-US" sz="1400" dirty="0">
                <a:latin typeface="Calibri" panose="020F0502020204030204" pitchFamily="34" charset="0"/>
              </a:rPr>
              <a:t>&gt; &lt;adverb</a:t>
            </a:r>
            <a:r>
              <a:rPr lang="en-US" sz="1400" dirty="0" smtClean="0">
                <a:latin typeface="Calibri" panose="020F0502020204030204" pitchFamily="34" charset="0"/>
              </a:rPr>
              <a:t>*&gt;&lt;</a:t>
            </a:r>
            <a:r>
              <a:rPr lang="en-US" sz="1400" dirty="0" err="1">
                <a:latin typeface="Calibri" panose="020F0502020204030204" pitchFamily="34" charset="0"/>
              </a:rPr>
              <a:t>mainVerb</a:t>
            </a:r>
            <a:r>
              <a:rPr lang="en-US" sz="1400" dirty="0">
                <a:latin typeface="Calibri" panose="020F0502020204030204" pitchFamily="34" charset="0"/>
              </a:rPr>
              <a:t>&gt; &lt;OP&gt;</a:t>
            </a:r>
          </a:p>
          <a:p>
            <a:pPr algn="just"/>
            <a:r>
              <a:rPr lang="en-US" sz="1400" dirty="0">
                <a:latin typeface="Calibri" panose="020F0502020204030204" pitchFamily="34" charset="0"/>
              </a:rPr>
              <a:t>&lt;</a:t>
            </a:r>
            <a:r>
              <a:rPr lang="en-US" sz="1400" dirty="0" err="1">
                <a:latin typeface="Calibri" panose="020F0502020204030204" pitchFamily="34" charset="0"/>
              </a:rPr>
              <a:t>ObjectPhrase</a:t>
            </a:r>
            <a:r>
              <a:rPr lang="en-US" sz="1400" dirty="0">
                <a:latin typeface="Calibri" panose="020F0502020204030204" pitchFamily="34" charset="0"/>
              </a:rPr>
              <a:t>&gt; :== &lt;preposition&gt; &lt;</a:t>
            </a:r>
            <a:r>
              <a:rPr lang="en-US" sz="1400" dirty="0" err="1">
                <a:latin typeface="Calibri" panose="020F0502020204030204" pitchFamily="34" charset="0"/>
              </a:rPr>
              <a:t>nounPhrase</a:t>
            </a:r>
            <a:r>
              <a:rPr lang="en-US" sz="1400" dirty="0">
                <a:latin typeface="Calibri" panose="020F0502020204030204" pitchFamily="34" charset="0"/>
              </a:rPr>
              <a:t>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63049" y="2305794"/>
            <a:ext cx="5758248" cy="41856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5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0172" y="322739"/>
            <a:ext cx="534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solidFill>
                  <a:srgbClr val="0070C0"/>
                </a:solidFill>
              </a:rPr>
              <a:t>DOMAIN DESCRIPTION DATA SAMPLES FOR BARBARA </a:t>
            </a:r>
            <a:endParaRPr lang="en-US" b="1" u="sng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38336" y="848495"/>
            <a:ext cx="6030095" cy="19770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56172" y="271848"/>
            <a:ext cx="492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solidFill>
                  <a:srgbClr val="0070C0"/>
                </a:solidFill>
              </a:rPr>
              <a:t>OUTPUT SAMPLE NARRATIVE TEXT FOR BARBARA</a:t>
            </a:r>
            <a:endParaRPr lang="en-US" b="1" u="sng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1890" y="1195048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 smtClean="0">
                <a:latin typeface="Courier New" panose="02070309020205020404" pitchFamily="49" charset="0"/>
              </a:rPr>
              <a:t>FORMAT USED IS –</a:t>
            </a:r>
            <a:endParaRPr lang="en-US" sz="1600" b="1" dirty="0" smtClean="0">
              <a:latin typeface="Courier New" panose="02070309020205020404" pitchFamily="49" charset="0"/>
            </a:endParaRPr>
          </a:p>
          <a:p>
            <a:endParaRPr lang="en-US" sz="1600" b="1" dirty="0" smtClean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r>
              <a:rPr lang="en-US" sz="1600" b="1" dirty="0" err="1" smtClean="0">
                <a:solidFill>
                  <a:srgbClr val="00B050"/>
                </a:solidFill>
                <a:latin typeface="Courier New" panose="02070309020205020404" pitchFamily="49" charset="0"/>
              </a:rPr>
              <a:t>objectInformation</a:t>
            </a:r>
            <a:r>
              <a:rPr 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</a:rPr>
              <a:t>(Subject,</a:t>
            </a:r>
          </a:p>
          <a:p>
            <a:r>
              <a:rPr 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</a:rPr>
              <a:t>	       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err="1" smtClean="0">
                <a:solidFill>
                  <a:srgbClr val="00B050"/>
                </a:solidFill>
                <a:latin typeface="Courier New" panose="02070309020205020404" pitchFamily="49" charset="0"/>
              </a:rPr>
              <a:t>SpatialRelation</a:t>
            </a:r>
            <a:r>
              <a:rPr 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</a:rPr>
              <a:t>		   Object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</a:rPr>
              <a:t>) </a:t>
            </a:r>
            <a:endParaRPr lang="en-US" sz="1400" b="1" dirty="0" smtClean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r>
              <a:rPr lang="en-US" sz="1400" i="1" dirty="0" smtClean="0">
                <a:latin typeface="Courier New" panose="02070309020205020404" pitchFamily="49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err="1" smtClean="0">
                <a:latin typeface="Courier New" panose="02070309020205020404" pitchFamily="49" charset="0"/>
              </a:rPr>
              <a:t>objectSpatialRelation</a:t>
            </a:r>
            <a:r>
              <a:rPr lang="en-US" sz="1400" i="1" dirty="0" smtClean="0">
                <a:latin typeface="Courier New" panose="02070309020205020404" pitchFamily="49" charset="0"/>
              </a:rPr>
              <a:t>(</a:t>
            </a:r>
            <a:r>
              <a:rPr lang="en-US" sz="1400" i="1" dirty="0" err="1" smtClean="0">
                <a:latin typeface="Courier New" panose="02070309020205020404" pitchFamily="49" charset="0"/>
              </a:rPr>
              <a:t>Subject,by,Person</a:t>
            </a:r>
            <a:r>
              <a:rPr lang="en-US" sz="1400" i="1" dirty="0">
                <a:latin typeface="Courier New" panose="02070309020205020404" pitchFamily="49" charset="0"/>
              </a:rPr>
              <a:t>) :- </a:t>
            </a:r>
            <a:r>
              <a:rPr lang="en-US" sz="1400" i="1" dirty="0" smtClean="0">
                <a:latin typeface="Courier New" panose="02070309020205020404" pitchFamily="49" charset="0"/>
              </a:rPr>
              <a:t>   		 subject(Subject</a:t>
            </a:r>
            <a:r>
              <a:rPr lang="en-US" sz="1400" i="1" dirty="0">
                <a:latin typeface="Courier New" panose="02070309020205020404" pitchFamily="49" charset="0"/>
              </a:rPr>
              <a:t>), person(Person).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err="1" smtClean="0">
                <a:latin typeface="Courier New" panose="02070309020205020404" pitchFamily="49" charset="0"/>
              </a:rPr>
              <a:t>objectSpatialRelation</a:t>
            </a:r>
            <a:r>
              <a:rPr lang="en-US" sz="1400" i="1" dirty="0" smtClean="0">
                <a:latin typeface="Courier New" panose="02070309020205020404" pitchFamily="49" charset="0"/>
              </a:rPr>
              <a:t>(</a:t>
            </a:r>
            <a:r>
              <a:rPr lang="en-US" sz="1400" i="1" dirty="0" err="1" smtClean="0">
                <a:latin typeface="Courier New" panose="02070309020205020404" pitchFamily="49" charset="0"/>
              </a:rPr>
              <a:t>Subject,at</a:t>
            </a:r>
            <a:r>
              <a:rPr lang="en-US" sz="1400" i="1" dirty="0" smtClean="0">
                <a:latin typeface="Courier New" panose="02070309020205020404" pitchFamily="49" charset="0"/>
              </a:rPr>
              <a:t>,</a:t>
            </a:r>
          </a:p>
          <a:p>
            <a:r>
              <a:rPr lang="en-US" sz="1400" i="1" dirty="0" smtClean="0">
                <a:latin typeface="Courier New" panose="02070309020205020404" pitchFamily="49" charset="0"/>
              </a:rPr>
              <a:t>	'drinking-water-sign'):-subject(Subject).</a:t>
            </a:r>
            <a:endParaRPr lang="en-US" sz="1400" dirty="0" smtClean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endParaRPr lang="en-US" sz="1400" b="1" dirty="0" smtClean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r>
              <a:rPr lang="en-US" sz="1400" b="1" dirty="0" err="1" smtClean="0">
                <a:solidFill>
                  <a:srgbClr val="00B050"/>
                </a:solidFill>
                <a:latin typeface="Courier New" panose="02070309020205020404" pitchFamily="49" charset="0"/>
              </a:rPr>
              <a:t>objectInformation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</a:rPr>
              <a:t>(Subject,</a:t>
            </a:r>
          </a:p>
          <a:p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</a:rPr>
              <a:t>	 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anose="02070309020205020404" pitchFamily="49" charset="0"/>
              </a:rPr>
              <a:t>PropertiesOfObject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</a:rPr>
              <a:t>                 Object)</a:t>
            </a:r>
          </a:p>
          <a:p>
            <a:endParaRPr lang="en-US" sz="1400" b="1" dirty="0" smtClean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endParaRPr lang="en-US" sz="1400" i="1" dirty="0" smtClean="0">
              <a:latin typeface="Courier New" panose="02070309020205020404" pitchFamily="49" charset="0"/>
            </a:endParaRPr>
          </a:p>
          <a:p>
            <a:r>
              <a:rPr lang="en-US" sz="1400" i="1" dirty="0" smtClean="0">
                <a:latin typeface="Courier New" panose="02070309020205020404" pitchFamily="49" charset="0"/>
              </a:rPr>
              <a:t>EXAMPLE:</a:t>
            </a:r>
            <a:endParaRPr lang="en-US" sz="1400" i="1" dirty="0"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err="1">
                <a:latin typeface="Courier New" panose="02070309020205020404" pitchFamily="49" charset="0"/>
              </a:rPr>
              <a:t>objectInformation</a:t>
            </a:r>
            <a:r>
              <a:rPr lang="en-US" sz="1400" i="1" dirty="0">
                <a:latin typeface="Courier New" panose="02070309020205020404" pitchFamily="49" charset="0"/>
              </a:rPr>
              <a:t>(</a:t>
            </a:r>
            <a:r>
              <a:rPr lang="en-US" sz="1400" i="1" dirty="0" smtClean="0">
                <a:latin typeface="Courier New" panose="02070309020205020404" pitchFamily="49" charset="0"/>
              </a:rPr>
              <a:t>'50m </a:t>
            </a:r>
            <a:r>
              <a:rPr lang="en-US" sz="1400" i="1" dirty="0" err="1" smtClean="0">
                <a:latin typeface="Courier New" panose="02070309020205020404" pitchFamily="49" charset="0"/>
              </a:rPr>
              <a:t>long</a:t>
            </a:r>
            <a:r>
              <a:rPr lang="en-US" sz="1400" i="1" dirty="0" err="1">
                <a:latin typeface="Courier New" panose="02070309020205020404" pitchFamily="49" charset="0"/>
              </a:rPr>
              <a:t>',corridor</a:t>
            </a:r>
            <a:r>
              <a:rPr lang="en-US" sz="1400" i="1" dirty="0">
                <a:latin typeface="Courier New" panose="02070309020205020404" pitchFamily="49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err="1" smtClean="0">
                <a:latin typeface="Courier New" panose="02070309020205020404" pitchFamily="49" charset="0"/>
              </a:rPr>
              <a:t>objectInformation</a:t>
            </a:r>
            <a:r>
              <a:rPr lang="en-US" sz="1400" i="1" dirty="0" smtClean="0">
                <a:latin typeface="Courier New" panose="02070309020205020404" pitchFamily="49" charset="0"/>
              </a:rPr>
              <a:t>(blue, elevators).</a:t>
            </a:r>
            <a:endParaRPr lang="en-US" sz="1400" i="1" dirty="0">
              <a:latin typeface="Courier New" panose="020703090202050204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6811" y="2438401"/>
            <a:ext cx="5314389" cy="10791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1891" y="4760910"/>
            <a:ext cx="5379309" cy="10791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29489" y="1074345"/>
            <a:ext cx="61173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i="1" dirty="0" smtClean="0"/>
              <a:t>Barbara </a:t>
            </a:r>
            <a:r>
              <a:rPr lang="en-US" i="1" dirty="0"/>
              <a:t>i</a:t>
            </a:r>
            <a:r>
              <a:rPr lang="en-US" i="1" dirty="0" smtClean="0"/>
              <a:t>s walking in a 50m long corridor.</a:t>
            </a:r>
          </a:p>
          <a:p>
            <a:pPr algn="just"/>
            <a:r>
              <a:rPr lang="en-US" i="1" dirty="0" smtClean="0"/>
              <a:t>Barbara sees the ‘Drinking-Water’ sign at the corridor end.</a:t>
            </a:r>
          </a:p>
          <a:p>
            <a:pPr algn="just"/>
            <a:r>
              <a:rPr lang="en-US" i="1" dirty="0" smtClean="0"/>
              <a:t>While Barbara is walking in the corridor, </a:t>
            </a:r>
            <a:r>
              <a:rPr lang="en-US" i="1" dirty="0" err="1" smtClean="0"/>
              <a:t>Mehul</a:t>
            </a:r>
            <a:r>
              <a:rPr lang="en-US" i="1" dirty="0" smtClean="0"/>
              <a:t> passes Barbara.</a:t>
            </a:r>
          </a:p>
          <a:p>
            <a:pPr algn="just"/>
            <a:r>
              <a:rPr lang="en-US" i="1" dirty="0" smtClean="0"/>
              <a:t>Barbara turns left at the end of the corridor.</a:t>
            </a:r>
          </a:p>
          <a:p>
            <a:pPr algn="just"/>
            <a:r>
              <a:rPr lang="en-US" i="1" dirty="0" smtClean="0"/>
              <a:t>Barbara reaches the blue elevators. 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34" y="3083168"/>
            <a:ext cx="6000026" cy="25360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19814" y="5840066"/>
            <a:ext cx="4323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Snapshot of Generated Summary of Barbara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0100" y="432542"/>
            <a:ext cx="390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SAMPLE SYNTAX TREE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60630" y="409433"/>
            <a:ext cx="3352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TEXT GENERATION</a:t>
            </a:r>
            <a:endParaRPr lang="en-US" sz="3200" b="1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3" y="1266284"/>
            <a:ext cx="6063157" cy="2904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43" y="4324865"/>
            <a:ext cx="687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 []           []    Barbara   was        []     walking  in  the     50m long   corridor.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292331" y="4658499"/>
            <a:ext cx="6980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 []           []    Barbara      []         []     sees  </a:t>
            </a:r>
            <a:r>
              <a:rPr lang="en-US" i="1" dirty="0"/>
              <a:t> </a:t>
            </a:r>
            <a:r>
              <a:rPr lang="en-US" i="1" dirty="0" smtClean="0"/>
              <a:t>      []   the  ‘</a:t>
            </a:r>
            <a:r>
              <a:rPr lang="en-US" i="1" dirty="0" err="1" smtClean="0"/>
              <a:t>DrinkingWater</a:t>
            </a:r>
            <a:r>
              <a:rPr lang="en-US" i="1" dirty="0" smtClean="0"/>
              <a:t>’ sign.</a:t>
            </a:r>
            <a:endParaRPr lang="en-US" i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544065" y="724930"/>
            <a:ext cx="2232454" cy="1647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56674" y="409433"/>
            <a:ext cx="160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LINEARIZATION</a:t>
            </a:r>
            <a:endParaRPr lang="en-US" dirty="0"/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6775164" y="1635672"/>
            <a:ext cx="3566984" cy="2572546"/>
          </a:xfrm>
          <a:prstGeom prst="bentConnector2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96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966" t="31924" r="29974" b="44859"/>
          <a:stretch/>
        </p:blipFill>
        <p:spPr>
          <a:xfrm>
            <a:off x="550459" y="656006"/>
            <a:ext cx="11641541" cy="52789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23833" y="58548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6035" y="240508"/>
            <a:ext cx="10891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ARCHITECTURE DIAGRAM OF NLG ENGINE</a:t>
            </a:r>
            <a:endParaRPr lang="en-US" sz="4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842801" y="5978563"/>
            <a:ext cx="5310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Building Natural Language Generation Systems</a:t>
            </a:r>
          </a:p>
          <a:p>
            <a:r>
              <a:rPr lang="en-US" dirty="0" smtClean="0"/>
              <a:t>Designed By: </a:t>
            </a:r>
            <a:r>
              <a:rPr lang="en-US" dirty="0" err="1" smtClean="0"/>
              <a:t>Jakob</a:t>
            </a:r>
            <a:r>
              <a:rPr lang="en-US" dirty="0" smtClean="0"/>
              <a:t> </a:t>
            </a:r>
            <a:r>
              <a:rPr lang="en-US" dirty="0" err="1" smtClean="0"/>
              <a:t>Suchan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958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1to1media.com/weblog/points%20to%20ponder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013" y="2938245"/>
            <a:ext cx="2667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4639" y="651645"/>
            <a:ext cx="7198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“Are your experiments drowning in data?”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556432" y="1964115"/>
            <a:ext cx="6483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“What would your data tell you if it had a voice?”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23101" y="3464056"/>
            <a:ext cx="814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“How would your world change if your machines and systems would be articulated?”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01909" y="6425967"/>
            <a:ext cx="2489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hlinkClick r:id="rId3"/>
              </a:rPr>
              <a:t>Image Source:  www.1to1media.com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88612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9636" y="1142970"/>
            <a:ext cx="7276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 smtClean="0">
                <a:solidFill>
                  <a:srgbClr val="0070C0"/>
                </a:solidFill>
              </a:rPr>
              <a:t>THE ROBUSTNESS OF THE DECLARATIVE BUILT STRUCTURE OF NLG ENGINE</a:t>
            </a:r>
            <a:endParaRPr lang="en-US" b="1" u="sng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5822" y="2888311"/>
            <a:ext cx="116318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</a:rPr>
              <a:t>?- grammar</a:t>
            </a:r>
            <a:r>
              <a:rPr lang="en-US" i="1" dirty="0" smtClean="0">
                <a:latin typeface="Calibri" panose="020F0502020204030204" pitchFamily="34" charset="0"/>
              </a:rPr>
              <a:t>([ little, </a:t>
            </a:r>
            <a:r>
              <a:rPr lang="en-US" i="1" dirty="0">
                <a:latin typeface="Calibri" panose="020F0502020204030204" pitchFamily="34" charset="0"/>
              </a:rPr>
              <a:t>B</a:t>
            </a:r>
            <a:r>
              <a:rPr lang="en-US" i="1" dirty="0" smtClean="0">
                <a:latin typeface="Calibri" panose="020F0502020204030204" pitchFamily="34" charset="0"/>
              </a:rPr>
              <a:t>arbara, quickly, focus, on, drinking-water, sign, at, corridor,</a:t>
            </a:r>
            <a:r>
              <a:rPr lang="en-US" i="1" dirty="0">
                <a:latin typeface="Calibri" panose="020F0502020204030204" pitchFamily="34" charset="0"/>
              </a:rPr>
              <a:t> </a:t>
            </a:r>
            <a:r>
              <a:rPr lang="en-US" i="1" dirty="0" smtClean="0">
                <a:latin typeface="Calibri" panose="020F0502020204030204" pitchFamily="34" charset="0"/>
              </a:rPr>
              <a:t>end, </a:t>
            </a:r>
            <a:r>
              <a:rPr lang="en-US" i="1" dirty="0" err="1" smtClean="0">
                <a:latin typeface="Calibri" panose="020F0502020204030204" pitchFamily="34" charset="0"/>
              </a:rPr>
              <a:t>present_continuous</a:t>
            </a:r>
            <a:r>
              <a:rPr lang="en-US" i="1" dirty="0">
                <a:latin typeface="Calibri" panose="020F0502020204030204" pitchFamily="34" charset="0"/>
              </a:rPr>
              <a:t>],</a:t>
            </a:r>
          </a:p>
          <a:p>
            <a:r>
              <a:rPr lang="en-US" i="1" dirty="0" smtClean="0">
                <a:latin typeface="Calibri" panose="020F0502020204030204" pitchFamily="34" charset="0"/>
              </a:rPr>
              <a:t> [[[[]| little ]| Barbara ], [[[[[ is ]| focusing ]| quickly ], on ], [ OBJECT_DETAILS , LOCATION_DETAILS]]]).</a:t>
            </a:r>
          </a:p>
          <a:p>
            <a:endParaRPr lang="en-US" i="1" dirty="0">
              <a:latin typeface="Calibri" panose="020F0502020204030204" pitchFamily="34" charset="0"/>
            </a:endParaRPr>
          </a:p>
          <a:p>
            <a:r>
              <a:rPr lang="en-US" i="1" dirty="0">
                <a:latin typeface="Calibri" panose="020F0502020204030204" pitchFamily="34" charset="0"/>
              </a:rPr>
              <a:t>OBJECT_DETAILS</a:t>
            </a:r>
            <a:r>
              <a:rPr lang="en-US" i="1" dirty="0" smtClean="0">
                <a:latin typeface="Calibri" panose="020F0502020204030204" pitchFamily="34" charset="0"/>
              </a:rPr>
              <a:t> </a:t>
            </a:r>
            <a:r>
              <a:rPr lang="en-US" i="1" dirty="0">
                <a:latin typeface="Calibri" panose="020F0502020204030204" pitchFamily="34" charset="0"/>
              </a:rPr>
              <a:t>= [at, [[[the]|corridor]|end]],</a:t>
            </a:r>
          </a:p>
          <a:p>
            <a:r>
              <a:rPr lang="en-US" i="1" dirty="0">
                <a:latin typeface="Calibri" panose="020F0502020204030204" pitchFamily="34" charset="0"/>
              </a:rPr>
              <a:t>LOCATION_DETAILS</a:t>
            </a:r>
            <a:r>
              <a:rPr lang="en-US" i="1" dirty="0" smtClean="0">
                <a:latin typeface="Calibri" panose="020F0502020204030204" pitchFamily="34" charset="0"/>
              </a:rPr>
              <a:t> </a:t>
            </a:r>
            <a:r>
              <a:rPr lang="en-US" i="1" dirty="0">
                <a:latin typeface="Calibri" panose="020F0502020204030204" pitchFamily="34" charset="0"/>
              </a:rPr>
              <a:t>= [[[the]|drinking-water]|sign]</a:t>
            </a:r>
          </a:p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Frame 3"/>
          <p:cNvSpPr/>
          <p:nvPr/>
        </p:nvSpPr>
        <p:spPr>
          <a:xfrm>
            <a:off x="519512" y="2655153"/>
            <a:ext cx="10637241" cy="19874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47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4422" y="553410"/>
            <a:ext cx="683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>
                <a:solidFill>
                  <a:srgbClr val="0070C0"/>
                </a:solidFill>
              </a:rPr>
              <a:t>IMPORTANT FEATURES OF THIS NLG ENGINE:</a:t>
            </a:r>
            <a:endParaRPr lang="en-US" sz="2800" b="1" u="sng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74962" y="1501254"/>
            <a:ext cx="83143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smtClean="0"/>
              <a:t> BUILT IN PROLOG – DECLARATIVE,</a:t>
            </a:r>
            <a:r>
              <a:rPr lang="en-US" sz="2400" dirty="0"/>
              <a:t> </a:t>
            </a:r>
            <a:r>
              <a:rPr lang="en-US" sz="2400" dirty="0" smtClean="0"/>
              <a:t>     					LOGICAL PROGRAMMING.</a:t>
            </a:r>
          </a:p>
          <a:p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smtClean="0"/>
              <a:t>SCALABLE.</a:t>
            </a:r>
          </a:p>
          <a:p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smtClean="0"/>
              <a:t>REPLICABLE.</a:t>
            </a:r>
          </a:p>
          <a:p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smtClean="0"/>
              <a:t>SAME DATA/ FASTER REPORT GENERATION THAN HUMANS.</a:t>
            </a:r>
          </a:p>
          <a:p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smtClean="0"/>
              <a:t>NO HUMAN INTERVENTION INVOLVED.</a:t>
            </a:r>
          </a:p>
          <a:p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415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7951" y="287030"/>
            <a:ext cx="5907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>
                <a:solidFill>
                  <a:srgbClr val="0070C0"/>
                </a:solidFill>
              </a:rPr>
              <a:t>EMPERICAL TEST OF NLG ENGINE:</a:t>
            </a:r>
          </a:p>
        </p:txBody>
      </p:sp>
      <p:sp>
        <p:nvSpPr>
          <p:cNvPr id="3" name="Rectangle 2"/>
          <p:cNvSpPr/>
          <p:nvPr/>
        </p:nvSpPr>
        <p:spPr>
          <a:xfrm>
            <a:off x="559844" y="976953"/>
            <a:ext cx="105156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Manually built dynamic </a:t>
            </a:r>
            <a:r>
              <a:rPr lang="en-US" sz="2400" dirty="0" err="1" smtClean="0">
                <a:solidFill>
                  <a:srgbClr val="222222"/>
                </a:solidFill>
                <a:latin typeface="georgia" panose="02040502050405020303" pitchFamily="18" charset="0"/>
              </a:rPr>
              <a:t>spatio</a:t>
            </a:r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-temporal </a:t>
            </a:r>
            <a:r>
              <a:rPr lang="en-US" sz="2400" dirty="0" err="1" smtClean="0">
                <a:solidFill>
                  <a:srgbClr val="222222"/>
                </a:solidFill>
                <a:latin typeface="georgia" panose="02040502050405020303" pitchFamily="18" charset="0"/>
              </a:rPr>
              <a:t>analysed</a:t>
            </a:r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 data </a:t>
            </a:r>
            <a:r>
              <a:rPr lang="en-US" sz="2400" dirty="0">
                <a:solidFill>
                  <a:srgbClr val="222222"/>
                </a:solidFill>
                <a:latin typeface="georgia" panose="02040502050405020303" pitchFamily="18" charset="0"/>
              </a:rPr>
              <a:t>corpus. </a:t>
            </a:r>
            <a:endParaRPr lang="en-US" sz="2400" dirty="0" smtClean="0">
              <a:solidFill>
                <a:srgbClr val="222222"/>
              </a:solidFill>
              <a:latin typeface="georgia" panose="02040502050405020303" pitchFamily="18" charset="0"/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Value of corpus:  </a:t>
            </a:r>
            <a:r>
              <a:rPr lang="en-US" sz="2400" dirty="0">
                <a:solidFill>
                  <a:srgbClr val="222222"/>
                </a:solidFill>
                <a:latin typeface="georgia" panose="02040502050405020303" pitchFamily="18" charset="0"/>
              </a:rPr>
              <a:t>25 subjects, </a:t>
            </a:r>
          </a:p>
          <a:p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                                     500 </a:t>
            </a:r>
            <a:r>
              <a:rPr lang="en-US" sz="2400" dirty="0">
                <a:solidFill>
                  <a:srgbClr val="222222"/>
                </a:solidFill>
                <a:latin typeface="georgia" panose="02040502050405020303" pitchFamily="18" charset="0"/>
              </a:rPr>
              <a:t>interactions, </a:t>
            </a:r>
            <a:endParaRPr lang="en-US" sz="2400" dirty="0" smtClean="0">
              <a:solidFill>
                <a:srgbClr val="222222"/>
              </a:solidFill>
              <a:latin typeface="georgia" panose="02040502050405020303" pitchFamily="18" charset="0"/>
            </a:endParaRPr>
          </a:p>
          <a:p>
            <a:r>
              <a:rPr lang="en-US" sz="2400" dirty="0">
                <a:solidFill>
                  <a:srgbClr val="222222"/>
                </a:solidFill>
                <a:latin typeface="georgia" panose="02040502050405020303" pitchFamily="18" charset="0"/>
              </a:rPr>
              <a:t> </a:t>
            </a:r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                                    53 </a:t>
            </a:r>
            <a:r>
              <a:rPr lang="en-US" sz="2400" dirty="0" err="1">
                <a:solidFill>
                  <a:srgbClr val="222222"/>
                </a:solidFill>
                <a:latin typeface="georgia" panose="02040502050405020303" pitchFamily="18" charset="0"/>
              </a:rPr>
              <a:t>spatio</a:t>
            </a:r>
            <a:r>
              <a:rPr lang="en-US" sz="2400" dirty="0">
                <a:solidFill>
                  <a:srgbClr val="222222"/>
                </a:solidFill>
                <a:latin typeface="georgia" panose="02040502050405020303" pitchFamily="18" charset="0"/>
              </a:rPr>
              <a:t>-temporal domain based facts.</a:t>
            </a:r>
          </a:p>
          <a:p>
            <a:endParaRPr lang="en-US" sz="2400" u="sng" dirty="0" smtClean="0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r>
              <a:rPr lang="en-US" sz="2400" u="sng" dirty="0" smtClean="0">
                <a:solidFill>
                  <a:srgbClr val="002060"/>
                </a:solidFill>
                <a:latin typeface="georgia" panose="02040502050405020303" pitchFamily="18" charset="0"/>
              </a:rPr>
              <a:t>Conduction of Test: </a:t>
            </a:r>
          </a:p>
          <a:p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        Generation </a:t>
            </a:r>
            <a:r>
              <a:rPr lang="en-US" sz="2400" dirty="0">
                <a:solidFill>
                  <a:srgbClr val="222222"/>
                </a:solidFill>
                <a:latin typeface="georgia" panose="02040502050405020303" pitchFamily="18" charset="0"/>
              </a:rPr>
              <a:t>time of 25 summaries </a:t>
            </a:r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was noted on two basis-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Different tenses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dirty="0">
                <a:solidFill>
                  <a:srgbClr val="222222"/>
                </a:solidFill>
                <a:latin typeface="georgia" panose="02040502050405020303" pitchFamily="18" charset="0"/>
              </a:rPr>
              <a:t>T</a:t>
            </a:r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ype </a:t>
            </a:r>
            <a:r>
              <a:rPr lang="en-US" sz="2400" dirty="0">
                <a:solidFill>
                  <a:srgbClr val="222222"/>
                </a:solidFill>
                <a:latin typeface="georgia" panose="02040502050405020303" pitchFamily="18" charset="0"/>
              </a:rPr>
              <a:t>of </a:t>
            </a:r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clause </a:t>
            </a:r>
            <a:r>
              <a:rPr lang="en-US" sz="2400" dirty="0">
                <a:solidFill>
                  <a:srgbClr val="222222"/>
                </a:solidFill>
                <a:latin typeface="georgia" panose="02040502050405020303" pitchFamily="18" charset="0"/>
              </a:rPr>
              <a:t>structure of generated sentences for each summary(simple, </a:t>
            </a:r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      			      complex</a:t>
            </a:r>
            <a:r>
              <a:rPr lang="en-US" sz="2400" dirty="0">
                <a:solidFill>
                  <a:srgbClr val="222222"/>
                </a:solidFill>
                <a:latin typeface="georgia" panose="02040502050405020303" pitchFamily="18" charset="0"/>
              </a:rPr>
              <a:t>, compound</a:t>
            </a:r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)</a:t>
            </a:r>
          </a:p>
          <a:p>
            <a:pPr marL="342900" indent="-342900" algn="just">
              <a:buFont typeface="+mj-lt"/>
              <a:buAutoNum type="arabicPeriod"/>
            </a:pPr>
            <a:endParaRPr lang="en-US" sz="2400" dirty="0" smtClean="0">
              <a:solidFill>
                <a:srgbClr val="222222"/>
              </a:solidFill>
              <a:latin typeface="georgia" panose="02040502050405020303" pitchFamily="18" charset="0"/>
            </a:endParaRPr>
          </a:p>
          <a:p>
            <a:r>
              <a:rPr lang="en-US" sz="2400" u="sng" dirty="0" smtClean="0">
                <a:solidFill>
                  <a:srgbClr val="002060"/>
                </a:solidFill>
                <a:latin typeface="georgia" panose="02040502050405020303" pitchFamily="18" charset="0"/>
              </a:rPr>
              <a:t>Result:</a:t>
            </a:r>
            <a:endParaRPr lang="en-US" sz="2400" u="sng" dirty="0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georgia" panose="02040502050405020303" pitchFamily="18" charset="0"/>
              </a:rPr>
              <a:t>A</a:t>
            </a:r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n </a:t>
            </a:r>
            <a:r>
              <a:rPr lang="en-US" sz="2400" dirty="0">
                <a:solidFill>
                  <a:srgbClr val="222222"/>
                </a:solidFill>
                <a:latin typeface="georgia" panose="02040502050405020303" pitchFamily="18" charset="0"/>
              </a:rPr>
              <a:t>average of 20 </a:t>
            </a:r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interactions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georgia" panose="02040502050405020303" pitchFamily="18" charset="0"/>
              </a:rPr>
              <a:t>A</a:t>
            </a:r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n </a:t>
            </a:r>
            <a:r>
              <a:rPr lang="en-US" sz="2400" dirty="0">
                <a:solidFill>
                  <a:srgbClr val="222222"/>
                </a:solidFill>
                <a:latin typeface="georgia" panose="02040502050405020303" pitchFamily="18" charset="0"/>
              </a:rPr>
              <a:t>average 26.2 sentences  per </a:t>
            </a:r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summary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17.6 </a:t>
            </a:r>
            <a:r>
              <a:rPr lang="en-US" sz="2400" dirty="0">
                <a:solidFill>
                  <a:srgbClr val="222222"/>
                </a:solidFill>
                <a:latin typeface="georgia" panose="02040502050405020303" pitchFamily="18" charset="0"/>
              </a:rPr>
              <a:t>tokens as the average length of each </a:t>
            </a:r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sentence </a:t>
            </a:r>
          </a:p>
        </p:txBody>
      </p:sp>
    </p:spTree>
    <p:extLst>
      <p:ext uri="{BB962C8B-B14F-4D97-AF65-F5344CB8AC3E}">
        <p14:creationId xmlns:p14="http://schemas.microsoft.com/office/powerpoint/2010/main" val="35745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8447" y="493047"/>
            <a:ext cx="113913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georgia" panose="02040502050405020303" pitchFamily="18" charset="0"/>
              </a:rPr>
              <a:t>A</a:t>
            </a:r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verage </a:t>
            </a:r>
            <a:r>
              <a:rPr lang="en-US" sz="2400" dirty="0">
                <a:solidFill>
                  <a:srgbClr val="222222"/>
                </a:solidFill>
                <a:latin typeface="georgia" panose="02040502050405020303" pitchFamily="18" charset="0"/>
              </a:rPr>
              <a:t>time taken for generation of sentences </a:t>
            </a:r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Different </a:t>
            </a:r>
            <a:r>
              <a:rPr lang="en-US" sz="2400" dirty="0">
                <a:solidFill>
                  <a:srgbClr val="222222"/>
                </a:solidFill>
                <a:latin typeface="georgia" panose="02040502050405020303" pitchFamily="18" charset="0"/>
              </a:rPr>
              <a:t>clause structures on a scale of  100 generated </a:t>
            </a:r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sentences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Time for :-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 </a:t>
            </a:r>
            <a:r>
              <a:rPr lang="en-US" sz="2400" dirty="0">
                <a:solidFill>
                  <a:srgbClr val="222222"/>
                </a:solidFill>
                <a:latin typeface="georgia" panose="02040502050405020303" pitchFamily="18" charset="0"/>
              </a:rPr>
              <a:t>one simple sentence being approximately 0.52/</a:t>
            </a:r>
            <a:r>
              <a:rPr lang="en-US" sz="2400" dirty="0" err="1">
                <a:solidFill>
                  <a:srgbClr val="222222"/>
                </a:solidFill>
                <a:latin typeface="georgia" panose="02040502050405020303" pitchFamily="18" charset="0"/>
              </a:rPr>
              <a:t>msec</a:t>
            </a:r>
            <a:r>
              <a:rPr lang="en-US" sz="2400" dirty="0">
                <a:solidFill>
                  <a:srgbClr val="222222"/>
                </a:solidFill>
                <a:latin typeface="georgia" panose="02040502050405020303" pitchFamily="18" charset="0"/>
              </a:rPr>
              <a:t>, 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one </a:t>
            </a:r>
            <a:r>
              <a:rPr lang="en-US" sz="2400" dirty="0">
                <a:solidFill>
                  <a:srgbClr val="222222"/>
                </a:solidFill>
                <a:latin typeface="georgia" panose="02040502050405020303" pitchFamily="18" charset="0"/>
              </a:rPr>
              <a:t>compound sentence being </a:t>
            </a:r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1.23/</a:t>
            </a:r>
            <a:r>
              <a:rPr lang="en-US" sz="2400" dirty="0" err="1" smtClean="0">
                <a:solidFill>
                  <a:srgbClr val="222222"/>
                </a:solidFill>
                <a:latin typeface="georgia" panose="02040502050405020303" pitchFamily="18" charset="0"/>
              </a:rPr>
              <a:t>msec</a:t>
            </a:r>
            <a:endParaRPr lang="en-US" sz="2400" dirty="0">
              <a:solidFill>
                <a:srgbClr val="222222"/>
              </a:solidFill>
              <a:latin typeface="georgia" panose="02040502050405020303" pitchFamily="18" charset="0"/>
            </a:endParaRP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 </a:t>
            </a:r>
            <a:r>
              <a:rPr lang="en-US" sz="2400" dirty="0">
                <a:solidFill>
                  <a:srgbClr val="222222"/>
                </a:solidFill>
                <a:latin typeface="georgia" panose="02040502050405020303" pitchFamily="18" charset="0"/>
              </a:rPr>
              <a:t>one complex sentence being 1.32msec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697523"/>
              </p:ext>
            </p:extLst>
          </p:nvPr>
        </p:nvGraphicFramePr>
        <p:xfrm>
          <a:off x="436729" y="3343698"/>
          <a:ext cx="11273050" cy="2756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Worksheet" r:id="rId3" imgW="8096359" imgH="962105" progId="Excel.Sheet.12">
                  <p:embed/>
                </p:oleObj>
              </mc:Choice>
              <mc:Fallback>
                <p:oleObj name="Worksheet" r:id="rId3" imgW="8096359" imgH="96210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729" y="3343698"/>
                        <a:ext cx="11273050" cy="2756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93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26" t="19474" r="16667" b="15653"/>
          <a:stretch/>
        </p:blipFill>
        <p:spPr>
          <a:xfrm>
            <a:off x="178067" y="136477"/>
            <a:ext cx="11802141" cy="657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2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25233" y="1433013"/>
            <a:ext cx="117637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u="sng" dirty="0">
                <a:solidFill>
                  <a:srgbClr val="222222"/>
                </a:solidFill>
                <a:latin typeface="georgia" panose="02040502050405020303" pitchFamily="18" charset="0"/>
              </a:rPr>
              <a:t>S</a:t>
            </a:r>
            <a:r>
              <a:rPr lang="en-US" sz="3200" u="sng" dirty="0" smtClean="0">
                <a:solidFill>
                  <a:srgbClr val="222222"/>
                </a:solidFill>
                <a:latin typeface="georgia" panose="02040502050405020303" pitchFamily="18" charset="0"/>
              </a:rPr>
              <a:t>ystem </a:t>
            </a:r>
            <a:r>
              <a:rPr lang="en-US" sz="3200" u="sng" dirty="0">
                <a:solidFill>
                  <a:srgbClr val="222222"/>
                </a:solidFill>
                <a:latin typeface="georgia" panose="02040502050405020303" pitchFamily="18" charset="0"/>
              </a:rPr>
              <a:t>took average time of </a:t>
            </a:r>
            <a:r>
              <a:rPr lang="en-US" sz="3200" u="sng" dirty="0" smtClean="0">
                <a:solidFill>
                  <a:srgbClr val="222222"/>
                </a:solidFill>
                <a:latin typeface="georgia" panose="02040502050405020303" pitchFamily="18" charset="0"/>
              </a:rPr>
              <a:t>:-</a:t>
            </a:r>
          </a:p>
          <a:p>
            <a:endParaRPr lang="en-US" sz="3200" dirty="0" smtClean="0">
              <a:solidFill>
                <a:srgbClr val="222222"/>
              </a:solidFill>
              <a:latin typeface="georgia" panose="02040502050405020303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77.8msec for </a:t>
            </a:r>
            <a:r>
              <a:rPr lang="en-US" sz="3200" dirty="0">
                <a:solidFill>
                  <a:srgbClr val="222222"/>
                </a:solidFill>
                <a:latin typeface="georgia" panose="02040502050405020303" pitchFamily="18" charset="0"/>
              </a:rPr>
              <a:t>generating </a:t>
            </a:r>
            <a:r>
              <a:rPr lang="en-US" sz="32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summaries </a:t>
            </a:r>
            <a:r>
              <a:rPr lang="en-US" sz="3200" dirty="0">
                <a:solidFill>
                  <a:srgbClr val="222222"/>
                </a:solidFill>
                <a:latin typeface="georgia" panose="02040502050405020303" pitchFamily="18" charset="0"/>
              </a:rPr>
              <a:t>in </a:t>
            </a:r>
            <a:r>
              <a:rPr lang="en-US" sz="32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simple </a:t>
            </a:r>
          </a:p>
          <a:p>
            <a:pPr algn="just"/>
            <a:r>
              <a:rPr lang="en-US" sz="32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present/past/future </a:t>
            </a:r>
          </a:p>
          <a:p>
            <a:pPr algn="just"/>
            <a:endParaRPr lang="en-US" sz="3200" dirty="0" smtClean="0">
              <a:solidFill>
                <a:srgbClr val="222222"/>
              </a:solidFill>
              <a:latin typeface="georgia" panose="02040502050405020303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84.48msec </a:t>
            </a:r>
            <a:r>
              <a:rPr lang="en-US" sz="3200" dirty="0">
                <a:solidFill>
                  <a:srgbClr val="222222"/>
                </a:solidFill>
                <a:latin typeface="georgia" panose="02040502050405020303" pitchFamily="18" charset="0"/>
              </a:rPr>
              <a:t>continuous present/past/future </a:t>
            </a:r>
            <a:endParaRPr lang="en-US" sz="3200" dirty="0" smtClean="0">
              <a:solidFill>
                <a:srgbClr val="222222"/>
              </a:solidFill>
              <a:latin typeface="georgia" panose="02040502050405020303" pitchFamily="18" charset="0"/>
            </a:endParaRPr>
          </a:p>
          <a:p>
            <a:pPr algn="just"/>
            <a:r>
              <a:rPr lang="en-US" sz="32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respectively </a:t>
            </a:r>
            <a:r>
              <a:rPr lang="en-US" sz="3200" dirty="0">
                <a:solidFill>
                  <a:srgbClr val="222222"/>
                </a:solidFill>
                <a:latin typeface="georgia" panose="02040502050405020303" pitchFamily="18" charset="0"/>
              </a:rPr>
              <a:t>for all </a:t>
            </a:r>
            <a:r>
              <a:rPr lang="en-US" sz="32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subjects</a:t>
            </a:r>
            <a:r>
              <a:rPr lang="en-US" sz="3200" dirty="0">
                <a:solidFill>
                  <a:srgbClr val="222222"/>
                </a:solidFill>
                <a:latin typeface="georgia" panose="02040502050405020303" pitchFamily="18" charset="0"/>
              </a:rPr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5283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92906" y="1262379"/>
            <a:ext cx="729700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		 </a:t>
            </a:r>
            <a:r>
              <a:rPr lang="en-US" sz="2800" dirty="0" smtClean="0">
                <a:solidFill>
                  <a:srgbClr val="0070C0"/>
                </a:solidFill>
                <a:latin typeface="georgia" panose="02040502050405020303" pitchFamily="18" charset="0"/>
              </a:rPr>
              <a:t>  </a:t>
            </a:r>
            <a:r>
              <a:rPr lang="en-US" sz="2800" b="1" u="sng" dirty="0" smtClean="0">
                <a:solidFill>
                  <a:srgbClr val="0070C0"/>
                </a:solidFill>
                <a:latin typeface="georgia" panose="02040502050405020303" pitchFamily="18" charset="0"/>
              </a:rPr>
              <a:t>CONCLUSION</a:t>
            </a:r>
          </a:p>
          <a:p>
            <a:endParaRPr lang="en-US" sz="2800" b="1" u="sng" dirty="0" smtClean="0">
              <a:solidFill>
                <a:srgbClr val="222222"/>
              </a:solidFill>
              <a:latin typeface="georgia" panose="02040502050405020303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Highly scalable.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Can render paragraphs in less </a:t>
            </a:r>
            <a:r>
              <a:rPr lang="en-US" sz="2800" dirty="0">
                <a:solidFill>
                  <a:srgbClr val="222222"/>
                </a:solidFill>
                <a:latin typeface="georgia" panose="02040502050405020303" pitchFamily="18" charset="0"/>
              </a:rPr>
              <a:t>than a second</a:t>
            </a:r>
            <a:r>
              <a:rPr lang="en-US" sz="28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Same data can produce multiple reports according to requirements of different users.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rgbClr val="222222"/>
              </a:solidFill>
              <a:latin typeface="georgia" panose="02040502050405020303" pitchFamily="18" charset="0"/>
            </a:endParaRPr>
          </a:p>
          <a:p>
            <a:pPr algn="ctr"/>
            <a:endParaRPr lang="en-US" sz="2800" dirty="0">
              <a:solidFill>
                <a:srgbClr val="22222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49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397" y="259307"/>
            <a:ext cx="2736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solidFill>
                  <a:srgbClr val="0070C0"/>
                </a:solidFill>
              </a:rPr>
              <a:t>FUTURE WORK</a:t>
            </a:r>
            <a:endParaRPr lang="en-US" sz="3200" b="1" u="sng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3761" y="2232454"/>
            <a:ext cx="106713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Coming up with ‘Discourse Model’ for language generation in the same domain.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Sentences with Pronouns, Numbers (Singular/Plural).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Forming Interrogative, Reflexive, Exclamatory, Negation.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 the features of Grammar Involved.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Building Natural Language Based, Declaratively built, Question-Answering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3173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53636" y="136477"/>
            <a:ext cx="30789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u="sng" dirty="0" smtClean="0">
                <a:solidFill>
                  <a:srgbClr val="0070C0"/>
                </a:solidFill>
              </a:rPr>
              <a:t>REFERENCES</a:t>
            </a:r>
            <a:endParaRPr lang="en-US" sz="4400" u="sng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1625" y="1372625"/>
            <a:ext cx="1079083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2000" dirty="0" smtClean="0"/>
              <a:t>D</a:t>
            </a:r>
            <a:r>
              <a:rPr lang="en-US" sz="2000" dirty="0"/>
              <a:t>. Roy and E. Reiter. 2005. Connecting language to the world. Artificial Intelligence, 167:1–12.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/>
              <a:t>M Mitchell, K van </a:t>
            </a:r>
            <a:r>
              <a:rPr lang="en-US" sz="2000" dirty="0" err="1"/>
              <a:t>Deemter</a:t>
            </a:r>
            <a:r>
              <a:rPr lang="en-US" sz="2000" dirty="0"/>
              <a:t>, E Reiter (2010). Natural Reference to Objects in a Visual Domain. </a:t>
            </a:r>
            <a:r>
              <a:rPr lang="en-US" sz="2000" i="1" dirty="0"/>
              <a:t>Proceedings of INLG-2010</a:t>
            </a:r>
            <a:r>
              <a:rPr lang="en-US" sz="2000" dirty="0"/>
              <a:t>, pages </a:t>
            </a:r>
            <a:r>
              <a:rPr lang="en-US" sz="2000" dirty="0" smtClean="0"/>
              <a:t>95-104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 smtClean="0"/>
              <a:t>Yuan </a:t>
            </a:r>
            <a:r>
              <a:rPr lang="en-US" sz="2000" dirty="0" err="1" smtClean="0"/>
              <a:t>ren</a:t>
            </a:r>
            <a:r>
              <a:rPr lang="en-US" sz="2000" dirty="0" smtClean="0"/>
              <a:t>, </a:t>
            </a:r>
            <a:r>
              <a:rPr lang="en-US" sz="2000" dirty="0" err="1" smtClean="0"/>
              <a:t>Kees</a:t>
            </a:r>
            <a:r>
              <a:rPr lang="en-US" sz="2000" dirty="0" smtClean="0"/>
              <a:t> van </a:t>
            </a:r>
            <a:r>
              <a:rPr lang="en-US" sz="2000" dirty="0" err="1" smtClean="0"/>
              <a:t>Deemter</a:t>
            </a:r>
            <a:r>
              <a:rPr lang="en-US" sz="2000" dirty="0" smtClean="0"/>
              <a:t>, Jeff Z. Pan. Charting the potential of description logic for the generation of referring expressions. </a:t>
            </a:r>
            <a:r>
              <a:rPr lang="en-US" sz="2000" i="1" dirty="0" smtClean="0"/>
              <a:t>Proceedings of INLG-2010.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t-IT" sz="2000" dirty="0"/>
              <a:t>Barbara Di Eugenio, Michael Glass, Michael J. </a:t>
            </a:r>
            <a:r>
              <a:rPr lang="it-IT" sz="2000" dirty="0" smtClean="0"/>
              <a:t>Trolio, </a:t>
            </a:r>
            <a:r>
              <a:rPr lang="en-US" sz="2000" dirty="0"/>
              <a:t>Susan Haller. Simple Natural Language Generation and Intelligent Tutoring </a:t>
            </a:r>
            <a:r>
              <a:rPr lang="en-US" sz="2000" dirty="0" smtClean="0"/>
              <a:t>Systems. </a:t>
            </a:r>
            <a:r>
              <a:rPr lang="en-US" sz="2000" i="1" dirty="0"/>
              <a:t>Proceedings of the 2005 conference on Artificial Intelligence in Education: Supporting Learning through Intelligent and Socially Informed </a:t>
            </a:r>
            <a:r>
              <a:rPr lang="en-US" sz="2000" i="1" dirty="0" smtClean="0"/>
              <a:t>Technology.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 smtClean="0"/>
              <a:t>Albert </a:t>
            </a:r>
            <a:r>
              <a:rPr lang="en-US" sz="2000" dirty="0" err="1"/>
              <a:t>Gatt</a:t>
            </a:r>
            <a:r>
              <a:rPr lang="en-US" sz="2000" dirty="0"/>
              <a:t> and Ehud </a:t>
            </a:r>
            <a:r>
              <a:rPr lang="en-US" sz="2000" dirty="0" smtClean="0"/>
              <a:t>Reiter, 2009, </a:t>
            </a:r>
            <a:r>
              <a:rPr lang="en-US" sz="2000" dirty="0" err="1" smtClean="0"/>
              <a:t>SimpleNLG</a:t>
            </a:r>
            <a:r>
              <a:rPr lang="en-US" sz="2000" dirty="0"/>
              <a:t>: A </a:t>
            </a:r>
            <a:r>
              <a:rPr lang="en-US" sz="2000" dirty="0" err="1"/>
              <a:t>realisation</a:t>
            </a:r>
            <a:r>
              <a:rPr lang="en-US" sz="2000" dirty="0"/>
              <a:t> engine for practical </a:t>
            </a:r>
            <a:r>
              <a:rPr lang="en-US" sz="2000" dirty="0" smtClean="0"/>
              <a:t>applications, ENLG </a:t>
            </a:r>
            <a:r>
              <a:rPr lang="en-US" sz="2000" dirty="0"/>
              <a:t>'09: </a:t>
            </a:r>
            <a:r>
              <a:rPr lang="en-US" sz="2000" i="1" dirty="0"/>
              <a:t>Proceedings of the 12th European Workshop on Natural Language </a:t>
            </a:r>
            <a:r>
              <a:rPr lang="en-US" sz="2000" i="1" dirty="0" smtClean="0"/>
              <a:t>Generation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nl-NL" sz="2000" dirty="0" smtClean="0"/>
              <a:t>R </a:t>
            </a:r>
            <a:r>
              <a:rPr lang="nl-NL" sz="2000" dirty="0"/>
              <a:t>Kutlak, C Mellish, K Van </a:t>
            </a:r>
            <a:r>
              <a:rPr lang="nl-NL" sz="2000" dirty="0" smtClean="0"/>
              <a:t>Deemter, </a:t>
            </a:r>
            <a:r>
              <a:rPr lang="en-US" sz="2000" dirty="0" smtClean="0"/>
              <a:t>2013, Content </a:t>
            </a:r>
            <a:r>
              <a:rPr lang="en-US" sz="2000" dirty="0"/>
              <a:t>Selection Challenge-University of Aberdeen </a:t>
            </a:r>
            <a:r>
              <a:rPr lang="en-US" sz="2000" dirty="0" smtClean="0"/>
              <a:t>Entry</a:t>
            </a:r>
            <a:r>
              <a:rPr lang="en-US" sz="2000" i="1" dirty="0" smtClean="0"/>
              <a:t>, </a:t>
            </a:r>
            <a:r>
              <a:rPr lang="en-US" sz="2000" i="1" dirty="0"/>
              <a:t>ENLG '13 Proceedings of the 14th European Workshop on Natural Language </a:t>
            </a:r>
            <a:r>
              <a:rPr lang="en-US" sz="2000" i="1" dirty="0" smtClean="0"/>
              <a:t>Generation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 err="1" smtClean="0"/>
              <a:t>Jette</a:t>
            </a:r>
            <a:r>
              <a:rPr lang="en-US" sz="2000" dirty="0" smtClean="0"/>
              <a:t> </a:t>
            </a:r>
            <a:r>
              <a:rPr lang="en-US" sz="2000" dirty="0" err="1"/>
              <a:t>Viethen</a:t>
            </a:r>
            <a:r>
              <a:rPr lang="en-US" sz="2000" dirty="0"/>
              <a:t>, Margaret Mitchell, </a:t>
            </a:r>
            <a:r>
              <a:rPr lang="en-US" sz="2000" dirty="0" err="1"/>
              <a:t>Emiel</a:t>
            </a:r>
            <a:r>
              <a:rPr lang="en-US" sz="2000" dirty="0"/>
              <a:t> </a:t>
            </a:r>
            <a:r>
              <a:rPr lang="en-US" sz="2000" dirty="0" err="1" smtClean="0"/>
              <a:t>Krahmer</a:t>
            </a:r>
            <a:r>
              <a:rPr lang="en-US" sz="2000" dirty="0"/>
              <a:t> </a:t>
            </a:r>
            <a:r>
              <a:rPr lang="en-US" sz="2000" dirty="0" smtClean="0"/>
              <a:t>2013, Graphs </a:t>
            </a:r>
            <a:r>
              <a:rPr lang="en-US" sz="2000" dirty="0"/>
              <a:t>and Spatial Relations in the Generation of Referring </a:t>
            </a:r>
            <a:r>
              <a:rPr lang="en-US" sz="2000" dirty="0" smtClean="0"/>
              <a:t>Expressions, </a:t>
            </a:r>
            <a:r>
              <a:rPr lang="en-US" sz="2000" i="1" dirty="0" smtClean="0"/>
              <a:t>ENLG </a:t>
            </a:r>
            <a:r>
              <a:rPr lang="en-US" sz="2000" i="1" dirty="0"/>
              <a:t>'13 Proceedings of the 14th European Workshop on Natural Language Generation</a:t>
            </a:r>
            <a:r>
              <a:rPr lang="en-US" sz="2000" i="1" dirty="0" smtClean="0"/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2000" i="1" dirty="0" smtClean="0"/>
          </a:p>
          <a:p>
            <a:pPr marL="342900" indent="-342900" algn="just">
              <a:buFont typeface="+mj-lt"/>
              <a:buAutoNum type="arabicPeriod"/>
            </a:pPr>
            <a:endParaRPr lang="en-US" sz="2000" i="1" dirty="0" smtClean="0"/>
          </a:p>
          <a:p>
            <a:pPr marL="342900" indent="-342900" algn="just">
              <a:buFont typeface="+mj-lt"/>
              <a:buAutoNum type="arabicPeriod"/>
            </a:pPr>
            <a:endParaRPr lang="en-US" sz="2000" dirty="0" smtClean="0"/>
          </a:p>
          <a:p>
            <a:pPr marL="342900" indent="-342900" algn="just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752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0085" y="304800"/>
            <a:ext cx="50186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 smtClean="0">
                <a:solidFill>
                  <a:srgbClr val="0070C0"/>
                </a:solidFill>
              </a:rPr>
              <a:t>FURTHER MORE TO PRESENT……</a:t>
            </a:r>
          </a:p>
          <a:p>
            <a:pPr algn="ctr"/>
            <a:endParaRPr lang="en-US" sz="2800" b="1" u="sng" dirty="0">
              <a:solidFill>
                <a:srgbClr val="0070C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080536"/>
              </p:ext>
            </p:extLst>
          </p:nvPr>
        </p:nvGraphicFramePr>
        <p:xfrm>
          <a:off x="955588" y="2421923"/>
          <a:ext cx="10305532" cy="2784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2766"/>
                <a:gridCol w="5152766"/>
              </a:tblGrid>
              <a:tr h="13921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u="sng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342900" marR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1" u="sng" dirty="0" smtClean="0">
                          <a:solidFill>
                            <a:schemeClr val="tx1"/>
                          </a:solidFill>
                        </a:rPr>
                        <a:t>BACHELOR MAJOR PROJECT WORK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endParaRPr lang="en-US" sz="1800" b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u="sng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sng" dirty="0" smtClean="0">
                          <a:solidFill>
                            <a:schemeClr val="tx1"/>
                          </a:solidFill>
                        </a:rPr>
                        <a:t>EXTRA CURRICULAR ACTIVITIES AT BREMEN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endParaRPr lang="en-US" sz="1800" b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  <a:alpha val="48000"/>
                      </a:schemeClr>
                    </a:solidFill>
                  </a:tcPr>
                </a:tc>
              </a:tr>
              <a:tr h="13921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u="sng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sng" dirty="0" smtClean="0">
                          <a:solidFill>
                            <a:schemeClr val="tx1"/>
                          </a:solidFill>
                        </a:rPr>
                        <a:t>SOME MEMORABLE EXPERIENCES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endParaRPr lang="en-US" sz="1800" b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800" b="1" u="sng" dirty="0" smtClean="0">
                          <a:solidFill>
                            <a:schemeClr val="tx1"/>
                          </a:solidFill>
                        </a:rPr>
                        <a:t>ACHIEVEMENTS</a:t>
                      </a:r>
                      <a:endParaRPr lang="en-US" sz="1800" b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  <a:alpha val="48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941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4747" y="2138999"/>
            <a:ext cx="714772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NATURAL LANGUAGE </a:t>
            </a:r>
          </a:p>
          <a:p>
            <a:pPr algn="ctr"/>
            <a:r>
              <a:rPr lang="en-US" sz="6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GENERATION</a:t>
            </a:r>
            <a:endParaRPr lang="en-US" sz="6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885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2793" y="506198"/>
            <a:ext cx="76029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solidFill>
                  <a:schemeClr val="accent1"/>
                </a:solidFill>
              </a:rPr>
              <a:t>EXTRA CURRICULAR ACTIVITIES AT BREMEN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3833" y="2190866"/>
            <a:ext cx="104690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ATTENDED </a:t>
            </a:r>
            <a:r>
              <a:rPr lang="en-US" sz="2400" dirty="0" smtClean="0"/>
              <a:t>SEMINAR SESSIONS BY PROFESSOR MEHUL BHATT AT COGNITIVE SPACE DESIGN LAB FROM APRIL-JUNE 2015.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JOINED Win-Chung SELF DEFENCE CLASSES FOR WOMEN AT UNI-BREMEN.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ATTENDED INTERNATIONAL BREAKFAST AT UNI-BREMEN.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ATTENDED PROJECT DAY AT UNIVERSITY OF BREMEN.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ATTENDED SEMINAR ON HOW TO PLAN YOUR PHD AT UNI-BREMEN.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WENT FOR A VISIT TO CONCENTRATION CAMPS AT BERGEN-BELSON ORGANISED BY UNIVERSITY OF BREMEN, GERMANY.</a:t>
            </a:r>
          </a:p>
        </p:txBody>
      </p:sp>
    </p:spTree>
    <p:extLst>
      <p:ext uri="{BB962C8B-B14F-4D97-AF65-F5344CB8AC3E}">
        <p14:creationId xmlns:p14="http://schemas.microsoft.com/office/powerpoint/2010/main" val="158033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7" r="7507" b="32086"/>
          <a:stretch/>
        </p:blipFill>
        <p:spPr>
          <a:xfrm>
            <a:off x="166" y="4234666"/>
            <a:ext cx="4563763" cy="25169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343" y="24195"/>
            <a:ext cx="1204269" cy="16056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37686" y="477795"/>
            <a:ext cx="283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AMAZING MEMORIES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0" b="38520"/>
          <a:stretch/>
        </p:blipFill>
        <p:spPr>
          <a:xfrm>
            <a:off x="4866038" y="18505"/>
            <a:ext cx="6362198" cy="2382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727" y="1175276"/>
            <a:ext cx="3614885" cy="27111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1" y="-11060"/>
            <a:ext cx="3560514" cy="22196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" y="1461503"/>
            <a:ext cx="3577172" cy="26828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47" y="4611157"/>
            <a:ext cx="3823745" cy="22210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805" y="1687688"/>
            <a:ext cx="5783816" cy="43378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3" b="28444"/>
          <a:stretch/>
        </p:blipFill>
        <p:spPr>
          <a:xfrm>
            <a:off x="4648002" y="5280292"/>
            <a:ext cx="3614885" cy="15519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753" y="3119873"/>
            <a:ext cx="3149859" cy="1769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228" y="-11060"/>
            <a:ext cx="3614885" cy="271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3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0625" y="525106"/>
            <a:ext cx="288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solidFill>
                  <a:srgbClr val="0070C0"/>
                </a:solidFill>
              </a:rPr>
              <a:t>ACHIEVEMENTS</a:t>
            </a:r>
            <a:endParaRPr lang="en-US" sz="3200" b="1" u="sng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6491" y="2018269"/>
            <a:ext cx="1065920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JOINING AS A RESEARCHER UNDER Dr. MEHUL BHATT FROM </a:t>
            </a:r>
          </a:p>
          <a:p>
            <a:r>
              <a:rPr lang="en-US" sz="2800" dirty="0" smtClean="0"/>
              <a:t>SEPTEMBER 2015 TO MAY 2016.</a:t>
            </a:r>
          </a:p>
          <a:p>
            <a:endParaRPr lang="en-US" sz="2800" dirty="0" smtClean="0"/>
          </a:p>
          <a:p>
            <a:r>
              <a:rPr lang="en-US" sz="2800" dirty="0" smtClean="0"/>
              <a:t>2. CONTRIBUTED INTO A PAPER OF JAKOB SUCHAN AND MEHUL BHATT, </a:t>
            </a:r>
          </a:p>
          <a:p>
            <a:r>
              <a:rPr lang="en-US" sz="2800" dirty="0" smtClean="0"/>
              <a:t>SUBMITTED AT ENLG 2015, RESULTS AWAITED BY JULY 27, 2015.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824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44165" t="76643" r="43295" b="15249"/>
          <a:stretch/>
        </p:blipFill>
        <p:spPr>
          <a:xfrm>
            <a:off x="125835" y="5389136"/>
            <a:ext cx="3084392" cy="96217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27818" t="76643" r="60045" b="15249"/>
          <a:stretch/>
        </p:blipFill>
        <p:spPr>
          <a:xfrm>
            <a:off x="2951839" y="5505690"/>
            <a:ext cx="2985244" cy="8455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44939" y="6468931"/>
            <a:ext cx="5898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SOURCE: www.manit.ac.in , www.</a:t>
            </a:r>
            <a:r>
              <a:rPr lang="en-US" sz="1400" dirty="0" smtClean="0"/>
              <a:t>cosy.informatik.uni-</a:t>
            </a:r>
            <a:r>
              <a:rPr lang="en-US" sz="1400" b="1" dirty="0" smtClean="0"/>
              <a:t>bremen</a:t>
            </a:r>
            <a:r>
              <a:rPr lang="en-US" sz="1400" dirty="0" smtClean="0"/>
              <a:t>.de</a:t>
            </a:r>
            <a:endParaRPr lang="en-US" sz="1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762178" y="354074"/>
            <a:ext cx="2388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solidFill>
                  <a:srgbClr val="0070C0"/>
                </a:solidFill>
              </a:rPr>
              <a:t>ACKNOWLEDGEMENTS</a:t>
            </a:r>
            <a:endParaRPr lang="en-US" b="1" u="sng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5417" y="1905276"/>
            <a:ext cx="19623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pPr algn="ctr"/>
            <a:endParaRPr lang="en-US" dirty="0" smtClean="0"/>
          </a:p>
          <a:p>
            <a:r>
              <a:rPr lang="en-US" sz="1200" b="1" dirty="0" smtClean="0"/>
              <a:t>        JAKOB SUCHAN</a:t>
            </a:r>
          </a:p>
          <a:p>
            <a:pPr algn="just"/>
            <a:r>
              <a:rPr lang="en-US" sz="1000" dirty="0" smtClean="0"/>
              <a:t>(PHD STUDENT UNDER Dr. BHATT </a:t>
            </a:r>
          </a:p>
          <a:p>
            <a:pPr algn="just"/>
            <a:r>
              <a:rPr lang="en-US" sz="1000" dirty="0" smtClean="0"/>
              <a:t>               AT UNI-BREMEN)</a:t>
            </a:r>
            <a:r>
              <a:rPr lang="en-US" sz="1400" dirty="0" smtClean="0"/>
              <a:t>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72" y="920617"/>
            <a:ext cx="1216460" cy="1421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8" r="33644"/>
          <a:stretch/>
        </p:blipFill>
        <p:spPr>
          <a:xfrm>
            <a:off x="2743621" y="928485"/>
            <a:ext cx="1202728" cy="1413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538" y="944102"/>
            <a:ext cx="1050454" cy="13383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2"/>
          <a:stretch/>
        </p:blipFill>
        <p:spPr>
          <a:xfrm>
            <a:off x="7823202" y="940898"/>
            <a:ext cx="1030301" cy="13812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586" y="971777"/>
            <a:ext cx="1017772" cy="12830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981586" y="1751284"/>
            <a:ext cx="108074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400" dirty="0"/>
          </a:p>
          <a:p>
            <a:pPr algn="ctr"/>
            <a:endParaRPr lang="en-US" dirty="0"/>
          </a:p>
          <a:p>
            <a:pPr algn="ctr"/>
            <a:r>
              <a:rPr lang="en-US" sz="1200" b="1" dirty="0" smtClean="0"/>
              <a:t>DR. NILAY </a:t>
            </a:r>
          </a:p>
          <a:p>
            <a:pPr algn="ctr"/>
            <a:r>
              <a:rPr lang="en-US" sz="1200" b="1" dirty="0" smtClean="0"/>
              <a:t>KHARE</a:t>
            </a:r>
          </a:p>
          <a:p>
            <a:pPr algn="ctr"/>
            <a:r>
              <a:rPr lang="en-US" sz="1100" dirty="0" smtClean="0"/>
              <a:t>(HOD, CSE)</a:t>
            </a:r>
          </a:p>
          <a:p>
            <a:pPr algn="ctr"/>
            <a:r>
              <a:rPr lang="en-US" sz="1000" dirty="0" smtClean="0"/>
              <a:t>(MANIT BHOPAL)</a:t>
            </a:r>
            <a:endParaRPr lang="en-US" sz="1000" dirty="0"/>
          </a:p>
        </p:txBody>
      </p:sp>
      <p:sp>
        <p:nvSpPr>
          <p:cNvPr id="13" name="Rectangle 12"/>
          <p:cNvSpPr/>
          <p:nvPr/>
        </p:nvSpPr>
        <p:spPr>
          <a:xfrm>
            <a:off x="192066" y="2181920"/>
            <a:ext cx="201827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1200" b="1" dirty="0"/>
              <a:t>DR. MEHUL </a:t>
            </a:r>
            <a:r>
              <a:rPr lang="en-US" sz="1200" b="1" dirty="0" smtClean="0"/>
              <a:t>BHATT</a:t>
            </a:r>
          </a:p>
          <a:p>
            <a:pPr algn="ctr"/>
            <a:r>
              <a:rPr lang="en-US" sz="1100" dirty="0" smtClean="0"/>
              <a:t>(External Advisor)</a:t>
            </a:r>
            <a:endParaRPr lang="en-US" sz="1100" dirty="0"/>
          </a:p>
          <a:p>
            <a:pPr algn="ctr"/>
            <a:r>
              <a:rPr lang="en-US" sz="1000" dirty="0"/>
              <a:t>(UNIVERSITY </a:t>
            </a:r>
          </a:p>
          <a:p>
            <a:pPr algn="ctr"/>
            <a:r>
              <a:rPr lang="en-US" sz="1000" dirty="0"/>
              <a:t>OF BREMEN)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34061" y="2315995"/>
            <a:ext cx="2982097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PROF. SARITHA </a:t>
            </a:r>
            <a:endParaRPr lang="en-US" sz="1200" b="1" dirty="0" smtClean="0"/>
          </a:p>
          <a:p>
            <a:pPr algn="ctr"/>
            <a:r>
              <a:rPr lang="en-US" sz="1200" b="1" dirty="0" smtClean="0"/>
              <a:t>KHETHAWAT</a:t>
            </a:r>
          </a:p>
          <a:p>
            <a:pPr algn="ctr"/>
            <a:r>
              <a:rPr lang="en-US" sz="1050" dirty="0" smtClean="0"/>
              <a:t>(</a:t>
            </a:r>
            <a:r>
              <a:rPr lang="en-US" sz="1100" dirty="0" smtClean="0"/>
              <a:t>Internal Advisor)</a:t>
            </a:r>
            <a:endParaRPr lang="en-US" sz="1050" dirty="0"/>
          </a:p>
          <a:p>
            <a:pPr algn="ctr"/>
            <a:r>
              <a:rPr lang="en-US" sz="1000" dirty="0"/>
              <a:t>(MANIT BHOPAL)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899825" y="2313881"/>
            <a:ext cx="223202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PROF. MANISH </a:t>
            </a:r>
            <a:r>
              <a:rPr lang="en-US" sz="1200" b="1" dirty="0" smtClean="0"/>
              <a:t>PANDEY</a:t>
            </a:r>
            <a:endParaRPr lang="en-US" sz="1100" b="1" dirty="0"/>
          </a:p>
          <a:p>
            <a:pPr algn="ctr"/>
            <a:r>
              <a:rPr lang="en-US" sz="1100" dirty="0" smtClean="0"/>
              <a:t>(Student</a:t>
            </a:r>
            <a:r>
              <a:rPr lang="en-US" sz="1100" dirty="0"/>
              <a:t> </a:t>
            </a:r>
            <a:r>
              <a:rPr lang="en-US" sz="1100" dirty="0" smtClean="0"/>
              <a:t>Project Coordinator)</a:t>
            </a:r>
            <a:r>
              <a:rPr lang="en-US" sz="1200" dirty="0" smtClean="0"/>
              <a:t> </a:t>
            </a:r>
            <a:endParaRPr lang="en-US" sz="1200" dirty="0"/>
          </a:p>
          <a:p>
            <a:pPr algn="ctr"/>
            <a:r>
              <a:rPr lang="en-US" sz="1000" dirty="0"/>
              <a:t>(MANIT BHOPAL)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019" y="3282783"/>
            <a:ext cx="4478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+ TEAM AUGMENT, </a:t>
            </a:r>
          </a:p>
          <a:p>
            <a:pPr algn="ctr"/>
            <a:r>
              <a:rPr lang="en-US" dirty="0" smtClean="0"/>
              <a:t>COGNITIVE SPACE DESIGN SOLUTIONS LAB, </a:t>
            </a:r>
          </a:p>
          <a:p>
            <a:pPr algn="ctr"/>
            <a:r>
              <a:rPr lang="en-US" dirty="0" smtClean="0"/>
              <a:t>UNI-BREMEN, GERMANY.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16154" y="3251802"/>
            <a:ext cx="565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+ DUPC COMMITTEE, </a:t>
            </a:r>
          </a:p>
          <a:p>
            <a:pPr algn="ctr"/>
            <a:r>
              <a:rPr lang="en-US" dirty="0" smtClean="0"/>
              <a:t>DEPARTMENT OF COMPUTER SCIENCE AND ENGINEERING, </a:t>
            </a:r>
          </a:p>
          <a:p>
            <a:pPr algn="ctr"/>
            <a:r>
              <a:rPr lang="en-US" dirty="0" smtClean="0"/>
              <a:t>M.A.N.I.T., BHOPAL, INDIA.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59012" t="76643" r="27364" b="15249"/>
          <a:stretch/>
        </p:blipFill>
        <p:spPr>
          <a:xfrm>
            <a:off x="7674919" y="5323201"/>
            <a:ext cx="3351082" cy="8950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76" y="5466656"/>
            <a:ext cx="2076450" cy="571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522" y="5256366"/>
            <a:ext cx="10096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5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232" y="2036020"/>
            <a:ext cx="40141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THANK YOU</a:t>
            </a:r>
            <a:endParaRPr lang="en-US" sz="6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478594" y="5454722"/>
            <a:ext cx="4713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“For a learning enthusiast, </a:t>
            </a:r>
          </a:p>
          <a:p>
            <a:r>
              <a:rPr lang="en-US" sz="2400" i="1" dirty="0"/>
              <a:t>e</a:t>
            </a:r>
            <a:r>
              <a:rPr lang="en-US" sz="2400" i="1" dirty="0" smtClean="0"/>
              <a:t>very opportunity matters a lot…… ”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33518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3470" y="1782147"/>
            <a:ext cx="51260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SOME CONCRETE EXAMPLES </a:t>
            </a:r>
          </a:p>
          <a:p>
            <a:pPr algn="ctr"/>
            <a:r>
              <a:rPr lang="en-US" sz="3200" b="1" dirty="0" smtClean="0"/>
              <a:t>OF NLG ENGINES </a:t>
            </a:r>
          </a:p>
          <a:p>
            <a:pPr algn="ctr"/>
            <a:r>
              <a:rPr lang="en-US" sz="3200" b="1" dirty="0" smtClean="0"/>
              <a:t>FOR DIFFERENT DOMAINS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9021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817334" y="60732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7511" y="120897"/>
            <a:ext cx="929329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WEATHER REPORTER</a:t>
            </a:r>
            <a:endParaRPr lang="en-US" sz="4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C0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93902" y="733715"/>
            <a:ext cx="420050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i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(AN ARTICULATE MACHINE BY ARRIA NLG)</a:t>
            </a:r>
            <a:endParaRPr lang="en-US" b="1" i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C0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08199" y="36949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494156" y="4975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581" y="3158324"/>
            <a:ext cx="6519153" cy="17141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96278" y="4412558"/>
            <a:ext cx="1219199" cy="428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37735" y="4352232"/>
            <a:ext cx="556075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                                                                                                 )</a:t>
            </a:r>
          </a:p>
          <a:p>
            <a:endParaRPr lang="en-US" dirty="0"/>
          </a:p>
          <a:p>
            <a:endParaRPr lang="en-US" sz="1400" i="1" u="sng" dirty="0" smtClean="0">
              <a:solidFill>
                <a:srgbClr val="002060"/>
              </a:solidFill>
            </a:endParaRPr>
          </a:p>
          <a:p>
            <a:endParaRPr lang="en-US" sz="1400" i="1" u="sng" dirty="0">
              <a:solidFill>
                <a:srgbClr val="002060"/>
              </a:solidFill>
            </a:endParaRPr>
          </a:p>
          <a:p>
            <a:endParaRPr lang="en-US" sz="1400" i="1" u="sng" dirty="0" smtClean="0">
              <a:solidFill>
                <a:srgbClr val="002060"/>
              </a:solidFill>
            </a:endParaRPr>
          </a:p>
          <a:p>
            <a:endParaRPr lang="en-US" sz="1400" i="1" u="sng" dirty="0">
              <a:solidFill>
                <a:srgbClr val="002060"/>
              </a:solidFill>
            </a:endParaRPr>
          </a:p>
          <a:p>
            <a:endParaRPr lang="en-US" sz="1400" i="1" u="sng" dirty="0" smtClean="0">
              <a:solidFill>
                <a:srgbClr val="002060"/>
              </a:solidFill>
            </a:endParaRPr>
          </a:p>
          <a:p>
            <a:endParaRPr lang="en-US" sz="1400" i="1" u="sng" dirty="0">
              <a:solidFill>
                <a:srgbClr val="002060"/>
              </a:solidFill>
            </a:endParaRPr>
          </a:p>
          <a:p>
            <a:endParaRPr lang="en-US" sz="1400" i="1" u="sng" dirty="0" smtClean="0">
              <a:solidFill>
                <a:srgbClr val="002060"/>
              </a:solidFill>
            </a:endParaRPr>
          </a:p>
          <a:p>
            <a:r>
              <a:rPr lang="en-US" sz="1400" i="1" u="sng" dirty="0" smtClean="0">
                <a:solidFill>
                  <a:srgbClr val="002060"/>
                </a:solidFill>
              </a:rPr>
              <a:t>Source: Building Natural Language Generation Systems by Dale and Reiter</a:t>
            </a:r>
            <a:endParaRPr lang="en-US" sz="1400" i="1" u="sng" dirty="0">
              <a:solidFill>
                <a:srgbClr val="00206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1529" t="5125" r="64092" b="5008"/>
          <a:stretch/>
        </p:blipFill>
        <p:spPr>
          <a:xfrm>
            <a:off x="847511" y="120897"/>
            <a:ext cx="800689" cy="6579315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12" name="Straight Arrow Connector 11"/>
          <p:cNvCxnSpPr/>
          <p:nvPr/>
        </p:nvCxnSpPr>
        <p:spPr>
          <a:xfrm>
            <a:off x="1779366" y="667265"/>
            <a:ext cx="12756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955883" y="1258567"/>
            <a:ext cx="38035" cy="19206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648200" y="5160320"/>
            <a:ext cx="235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1.1: Data Source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37175" y="4352377"/>
            <a:ext cx="2654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1.2: Generated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6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57600" y="60732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87777" y="120897"/>
            <a:ext cx="929329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FOG SYSTEM</a:t>
            </a:r>
            <a:endParaRPr lang="en-US" sz="4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C0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28187" y="733715"/>
            <a:ext cx="22124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i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(Goldberg et al 1994)</a:t>
            </a:r>
            <a:endParaRPr lang="en-US" b="1" i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C0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48465" y="36949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34422" y="4975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19153" y="4726415"/>
            <a:ext cx="556075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sz="1400" i="1" u="sng" dirty="0" smtClean="0">
              <a:solidFill>
                <a:srgbClr val="002060"/>
              </a:solidFill>
            </a:endParaRPr>
          </a:p>
          <a:p>
            <a:endParaRPr lang="en-US" sz="1400" i="1" u="sng" dirty="0">
              <a:solidFill>
                <a:srgbClr val="002060"/>
              </a:solidFill>
            </a:endParaRPr>
          </a:p>
          <a:p>
            <a:endParaRPr lang="en-US" sz="1400" i="1" u="sng" dirty="0" smtClean="0">
              <a:solidFill>
                <a:srgbClr val="002060"/>
              </a:solidFill>
            </a:endParaRPr>
          </a:p>
          <a:p>
            <a:endParaRPr lang="en-US" sz="1400" i="1" u="sng" dirty="0">
              <a:solidFill>
                <a:srgbClr val="002060"/>
              </a:solidFill>
            </a:endParaRPr>
          </a:p>
          <a:p>
            <a:endParaRPr lang="en-US" sz="1400" i="1" u="sng" dirty="0" smtClean="0">
              <a:solidFill>
                <a:srgbClr val="002060"/>
              </a:solidFill>
            </a:endParaRPr>
          </a:p>
          <a:p>
            <a:endParaRPr lang="en-US" sz="1400" i="1" u="sng" dirty="0">
              <a:solidFill>
                <a:srgbClr val="002060"/>
              </a:solidFill>
            </a:endParaRPr>
          </a:p>
          <a:p>
            <a:endParaRPr lang="en-US" sz="1400" i="1" u="sng" dirty="0" smtClean="0">
              <a:solidFill>
                <a:srgbClr val="002060"/>
              </a:solidFill>
            </a:endParaRPr>
          </a:p>
          <a:p>
            <a:r>
              <a:rPr lang="en-US" sz="1400" i="1" u="sng" dirty="0" smtClean="0">
                <a:solidFill>
                  <a:srgbClr val="002060"/>
                </a:solidFill>
              </a:rPr>
              <a:t>Source: Building Natural Language Generation Systems by Dale and Reiter</a:t>
            </a:r>
            <a:endParaRPr lang="en-US" sz="1400" i="1" u="sng" dirty="0">
              <a:solidFill>
                <a:srgbClr val="002060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l="19407" t="2366" r="20291" b="25267"/>
          <a:stretch/>
        </p:blipFill>
        <p:spPr>
          <a:xfrm>
            <a:off x="6102029" y="1157613"/>
            <a:ext cx="5645089" cy="535027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/>
          <a:srcRect l="18503" t="5815" r="19591" b="2897"/>
          <a:stretch/>
        </p:blipFill>
        <p:spPr>
          <a:xfrm>
            <a:off x="391026" y="1103047"/>
            <a:ext cx="5483341" cy="55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5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9155" y="1583758"/>
            <a:ext cx="1018304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EXPERTISED KNOWLEDGE CAPTURE</a:t>
            </a:r>
          </a:p>
          <a:p>
            <a:pPr algn="ctr"/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50140" y="3585553"/>
            <a:ext cx="906107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EMBODIMENT OF KNOWLEDGE</a:t>
            </a:r>
          </a:p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 SKILL SETS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Down Arrow 3"/>
          <p:cNvSpPr/>
          <p:nvPr/>
        </p:nvSpPr>
        <p:spPr>
          <a:xfrm>
            <a:off x="5132173" y="2801244"/>
            <a:ext cx="1087395" cy="784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99070" y="1680898"/>
            <a:ext cx="10445579" cy="3830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4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Help 1">
            <a:hlinkClick r:id="" action="ppaction://noaction" highlightClick="1"/>
          </p:cNvPr>
          <p:cNvSpPr/>
          <p:nvPr/>
        </p:nvSpPr>
        <p:spPr>
          <a:xfrm>
            <a:off x="4133850" y="1133475"/>
            <a:ext cx="3400425" cy="2457450"/>
          </a:xfrm>
          <a:prstGeom prst="actionButtonHelp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562101" y="3590925"/>
            <a:ext cx="14792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/>
              <a:t>DOMAIN</a:t>
            </a:r>
          </a:p>
        </p:txBody>
      </p:sp>
    </p:spTree>
    <p:extLst>
      <p:ext uri="{BB962C8B-B14F-4D97-AF65-F5344CB8AC3E}">
        <p14:creationId xmlns:p14="http://schemas.microsoft.com/office/powerpoint/2010/main" val="381871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6176" t="76643" r="27364" b="15249"/>
          <a:stretch/>
        </p:blipFill>
        <p:spPr>
          <a:xfrm>
            <a:off x="335616" y="5260040"/>
            <a:ext cx="11427390" cy="11217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53450" y="6381750"/>
            <a:ext cx="342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hlinkClick r:id="rId3" tooltip="www.tinyurl.com/project-augment"/>
              </a:rPr>
              <a:t>www.tinyurl.com/project-augment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-1346852" y="76200"/>
            <a:ext cx="147923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/>
              <a:t>DYNAMIC,</a:t>
            </a:r>
          </a:p>
          <a:p>
            <a:pPr algn="ctr"/>
            <a:r>
              <a:rPr lang="en-US" sz="8000" dirty="0" smtClean="0"/>
              <a:t>SPATIAL,</a:t>
            </a:r>
            <a:endParaRPr lang="en-US" sz="8000" dirty="0" smtClean="0"/>
          </a:p>
          <a:p>
            <a:pPr algn="ctr"/>
            <a:r>
              <a:rPr lang="en-US" sz="8000" dirty="0" smtClean="0"/>
              <a:t>TEMPORAL,</a:t>
            </a:r>
          </a:p>
          <a:p>
            <a:pPr algn="ctr"/>
            <a:r>
              <a:rPr lang="en-US" sz="8000" dirty="0" smtClean="0"/>
              <a:t>ANALYSED DATA</a:t>
            </a:r>
          </a:p>
        </p:txBody>
      </p:sp>
    </p:spTree>
    <p:extLst>
      <p:ext uri="{BB962C8B-B14F-4D97-AF65-F5344CB8AC3E}">
        <p14:creationId xmlns:p14="http://schemas.microsoft.com/office/powerpoint/2010/main" val="165282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2793</TotalTime>
  <Words>1297</Words>
  <Application>Microsoft Office PowerPoint</Application>
  <PresentationFormat>Widescreen</PresentationFormat>
  <Paragraphs>315</Paragraphs>
  <Slides>34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georgia</vt:lpstr>
      <vt:lpstr>helvetica</vt:lpstr>
      <vt:lpstr>Wingdings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HARSHITA JHAVAR</dc:creator>
  <cp:lastModifiedBy>HARSHITA JHAVAR</cp:lastModifiedBy>
  <cp:revision>120</cp:revision>
  <dcterms:created xsi:type="dcterms:W3CDTF">2015-07-07T16:36:26Z</dcterms:created>
  <dcterms:modified xsi:type="dcterms:W3CDTF">2015-07-21T17:34:02Z</dcterms:modified>
</cp:coreProperties>
</file>